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61" r:id="rId5"/>
    <p:sldId id="264" r:id="rId6"/>
    <p:sldId id="268" r:id="rId7"/>
    <p:sldId id="269" r:id="rId8"/>
    <p:sldId id="272" r:id="rId9"/>
    <p:sldId id="275" r:id="rId10"/>
    <p:sldId id="278" r:id="rId11"/>
    <p:sldId id="281" r:id="rId12"/>
    <p:sldId id="279" r:id="rId13"/>
    <p:sldId id="280" r:id="rId14"/>
    <p:sldId id="283" r:id="rId15"/>
    <p:sldId id="284" r:id="rId16"/>
    <p:sldId id="285" r:id="rId17"/>
    <p:sldId id="286" r:id="rId18"/>
  </p:sldIdLst>
  <p:sldSz cx="12192000" cy="6858000"/>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FF0000"/>
    <a:srgbClr val="00CC00"/>
    <a:srgbClr val="E6E6E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97" autoAdjust="0"/>
    <p:restoredTop sz="94660"/>
  </p:normalViewPr>
  <p:slideViewPr>
    <p:cSldViewPr snapToGrid="0">
      <p:cViewPr varScale="1">
        <p:scale>
          <a:sx n="93" d="100"/>
          <a:sy n="93" d="100"/>
        </p:scale>
        <p:origin x="-108" y="-55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3B2800B3-CD69-432C-A21A-CD3992F60797}" type="datetimeFigureOut">
              <a:rPr lang="fr-FR"/>
              <a:pPr>
                <a:defRPr/>
              </a:pPr>
              <a:t>30/04/2020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F3FF3BBB-46BB-456B-BED0-2E079D37D628}"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8674" name="Espace réservé des not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28675"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6C4E18-B288-45FC-AB41-94E784C72297}" type="slidenum">
              <a:rPr lang="fr-FR"/>
              <a:pPr fontAlgn="base">
                <a:spcBef>
                  <a:spcPct val="0"/>
                </a:spcBef>
                <a:spcAft>
                  <a:spcPct val="0"/>
                </a:spcAft>
              </a:pPr>
              <a:t>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A96C49E9-12E4-4EB3-8DBC-FE8609CD6ACC}" type="datetimeFigureOut">
              <a:rPr lang="fr-FR"/>
              <a:pPr>
                <a:defRPr/>
              </a:pPr>
              <a:t>30/04/2020</a:t>
            </a:fld>
            <a:endParaRPr 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CC2E5D05-DA4F-46C3-B35D-53ECD991318D}"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E58431EA-0384-43A6-BA71-439003D975AD}" type="datetimeFigureOut">
              <a:rPr lang="fr-FR"/>
              <a:pPr>
                <a:defRPr/>
              </a:pPr>
              <a:t>30/04/2020</a:t>
            </a:fld>
            <a:endParaRPr 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0B878471-4E7E-45E0-A57D-9D325E7E4996}"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A2EE6439-985A-4EEA-988C-1CA71F8E002A}" type="datetimeFigureOut">
              <a:rPr lang="fr-FR"/>
              <a:pPr>
                <a:defRPr/>
              </a:pPr>
              <a:t>30/04/2020</a:t>
            </a:fld>
            <a:endParaRPr 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7D4706AE-8F89-4FEA-A3F1-33E0310D9FF2}"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extLst>
          </p:cNvPr>
          <p:cNvSpPr>
            <a:spLocks noGrp="1"/>
          </p:cNvSpPr>
          <p:nvPr>
            <p:ph type="dt" sz="half" idx="10"/>
          </p:nvPr>
        </p:nvSpPr>
        <p:spPr/>
        <p:txBody>
          <a:bodyPr/>
          <a:lstStyle>
            <a:lvl1pPr>
              <a:defRPr/>
            </a:lvl1pPr>
          </a:lstStyle>
          <a:p>
            <a:pPr>
              <a:defRPr/>
            </a:pPr>
            <a:fld id="{49E5922E-BA49-4D0E-8D48-28C301E513F5}" type="datetimeFigureOut">
              <a:rPr lang="fr-FR"/>
              <a:pPr>
                <a:defRPr/>
              </a:pPr>
              <a:t>30/04/2020</a:t>
            </a:fld>
            <a:endParaRPr lang="fr-FR"/>
          </a:p>
        </p:txBody>
      </p:sp>
      <p:sp>
        <p:nvSpPr>
          <p:cNvPr id="6"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DBFEAE9F-06B3-4106-AA49-257545FD0F9A}"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extLst>
          </p:cNvPr>
          <p:cNvSpPr>
            <a:spLocks noGrp="1"/>
          </p:cNvSpPr>
          <p:nvPr>
            <p:ph type="dt" sz="half" idx="10"/>
          </p:nvPr>
        </p:nvSpPr>
        <p:spPr/>
        <p:txBody>
          <a:bodyPr/>
          <a:lstStyle>
            <a:lvl1pPr>
              <a:defRPr/>
            </a:lvl1pPr>
          </a:lstStyle>
          <a:p>
            <a:pPr>
              <a:defRPr/>
            </a:pPr>
            <a:fld id="{91C04DD8-7D41-411E-BB2D-B3790043ADC7}" type="datetimeFigureOut">
              <a:rPr lang="fr-FR"/>
              <a:pPr>
                <a:defRPr/>
              </a:pPr>
              <a:t>30/04/2020</a:t>
            </a:fld>
            <a:endParaRPr lang="fr-FR"/>
          </a:p>
        </p:txBody>
      </p:sp>
      <p:sp>
        <p:nvSpPr>
          <p:cNvPr id="8"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A7EB2727-9297-4449-9CFC-EE5798019F78}"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p:txBody>
          <a:bodyPr/>
          <a:lstStyle/>
          <a:p>
            <a:r>
              <a:rPr lang="fr-FR"/>
              <a:t>Modifiez le style du titre</a:t>
            </a:r>
          </a:p>
        </p:txBody>
      </p:sp>
      <p:sp>
        <p:nvSpPr>
          <p:cNvPr id="3" name="Espace réservé de la date 3">
            <a:extLst>
              <a:ext uri="{FF2B5EF4-FFF2-40B4-BE49-F238E27FC236}"/>
            </a:extLst>
          </p:cNvPr>
          <p:cNvSpPr>
            <a:spLocks noGrp="1"/>
          </p:cNvSpPr>
          <p:nvPr>
            <p:ph type="dt" sz="half" idx="10"/>
          </p:nvPr>
        </p:nvSpPr>
        <p:spPr/>
        <p:txBody>
          <a:bodyPr/>
          <a:lstStyle>
            <a:lvl1pPr>
              <a:defRPr/>
            </a:lvl1pPr>
          </a:lstStyle>
          <a:p>
            <a:pPr>
              <a:defRPr/>
            </a:pPr>
            <a:fld id="{9310D681-1AF9-4F80-A323-B606050B9F4B}" type="datetimeFigureOut">
              <a:rPr lang="fr-FR"/>
              <a:pPr>
                <a:defRPr/>
              </a:pPr>
              <a:t>30/04/2020</a:t>
            </a:fld>
            <a:endParaRPr lang="fr-FR"/>
          </a:p>
        </p:txBody>
      </p:sp>
      <p:sp>
        <p:nvSpPr>
          <p:cNvPr id="4"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9B7176C8-A123-4CF2-A49D-BB748E56232E}"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extLst>
          </p:cNvPr>
          <p:cNvSpPr>
            <a:spLocks noGrp="1"/>
          </p:cNvSpPr>
          <p:nvPr>
            <p:ph type="dt" sz="half" idx="10"/>
          </p:nvPr>
        </p:nvSpPr>
        <p:spPr/>
        <p:txBody>
          <a:bodyPr/>
          <a:lstStyle>
            <a:lvl1pPr>
              <a:defRPr/>
            </a:lvl1pPr>
          </a:lstStyle>
          <a:p>
            <a:pPr>
              <a:defRPr/>
            </a:pPr>
            <a:fld id="{BFA041D1-D34D-4E66-B27B-2CCB6BDA4E64}" type="datetimeFigureOut">
              <a:rPr lang="fr-FR"/>
              <a:pPr>
                <a:defRPr/>
              </a:pPr>
              <a:t>30/04/2020</a:t>
            </a:fld>
            <a:endParaRPr lang="fr-FR"/>
          </a:p>
        </p:txBody>
      </p:sp>
      <p:sp>
        <p:nvSpPr>
          <p:cNvPr id="3"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A332E9D5-A7C6-41AF-8A16-FBD797F0A168}"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3">
            <a:extLst>
              <a:ext uri="{FF2B5EF4-FFF2-40B4-BE49-F238E27FC236}"/>
            </a:extLst>
          </p:cNvPr>
          <p:cNvSpPr>
            <a:spLocks noGrp="1"/>
          </p:cNvSpPr>
          <p:nvPr>
            <p:ph type="dt" sz="half" idx="10"/>
          </p:nvPr>
        </p:nvSpPr>
        <p:spPr/>
        <p:txBody>
          <a:bodyPr/>
          <a:lstStyle>
            <a:lvl1pPr>
              <a:defRPr/>
            </a:lvl1pPr>
          </a:lstStyle>
          <a:p>
            <a:pPr>
              <a:defRPr/>
            </a:pPr>
            <a:fld id="{F22186AA-AC0C-46D8-9FB3-22BB3598EA6C}" type="datetimeFigureOut">
              <a:rPr lang="fr-FR"/>
              <a:pPr>
                <a:defRPr/>
              </a:pPr>
              <a:t>30/04/2020</a:t>
            </a:fld>
            <a:endParaRPr lang="fr-FR"/>
          </a:p>
        </p:txBody>
      </p:sp>
      <p:sp>
        <p:nvSpPr>
          <p:cNvPr id="6"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39C65E12-6E19-4EA1-952C-7040C60019AA}"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a:extLst>
              <a:ext uri="{FF2B5EF4-FFF2-40B4-BE49-F238E27FC236}"/>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3">
            <a:extLst>
              <a:ext uri="{FF2B5EF4-FFF2-40B4-BE49-F238E27FC236}"/>
            </a:extLst>
          </p:cNvPr>
          <p:cNvSpPr>
            <a:spLocks noGrp="1"/>
          </p:cNvSpPr>
          <p:nvPr>
            <p:ph type="dt" sz="half" idx="10"/>
          </p:nvPr>
        </p:nvSpPr>
        <p:spPr/>
        <p:txBody>
          <a:bodyPr/>
          <a:lstStyle>
            <a:lvl1pPr>
              <a:defRPr/>
            </a:lvl1pPr>
          </a:lstStyle>
          <a:p>
            <a:pPr>
              <a:defRPr/>
            </a:pPr>
            <a:fld id="{4CB5C5A9-D61D-4868-8B64-845254DA7EB4}" type="datetimeFigureOut">
              <a:rPr lang="fr-FR"/>
              <a:pPr>
                <a:defRPr/>
              </a:pPr>
              <a:t>30/04/2020</a:t>
            </a:fld>
            <a:endParaRPr lang="fr-FR"/>
          </a:p>
        </p:txBody>
      </p:sp>
      <p:sp>
        <p:nvSpPr>
          <p:cNvPr id="6"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CC17F362-C895-4408-8C05-83AEA9C309B8}"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EBD47DE7-A54F-448C-8D48-11B7CF0A9D8B}" type="datetimeFigureOut">
              <a:rPr lang="fr-FR"/>
              <a:pPr>
                <a:defRPr/>
              </a:pPr>
              <a:t>30/04/2020</a:t>
            </a:fld>
            <a:endParaRPr 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A0506D2A-F227-49C3-AF67-781802F7A97D}"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3DBB8541-F773-48C4-98B5-BF9D7A2089D4}" type="datetimeFigureOut">
              <a:rPr lang="fr-FR"/>
              <a:pPr>
                <a:defRPr/>
              </a:pPr>
              <a:t>30/04/2020</a:t>
            </a:fld>
            <a:endParaRPr 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B3A44F7B-2454-4F69-9416-9DE8BB86DD05}"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Modifiez le style du titre</a:t>
            </a:r>
          </a:p>
        </p:txBody>
      </p:sp>
      <p:sp>
        <p:nvSpPr>
          <p:cNvPr id="1027" name="Espace réservé du texte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a:extLst>
              <a:ext uri="{FF2B5EF4-FFF2-40B4-BE49-F238E27FC236}"/>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08BDE0AD-0F00-45A3-9C0F-CA317FDA8357}" type="datetimeFigureOut">
              <a:rPr lang="fr-FR"/>
              <a:pPr>
                <a:defRPr/>
              </a:pPr>
              <a:t>30/04/2020</a:t>
            </a:fld>
            <a:endParaRPr lang="fr-FR"/>
          </a:p>
        </p:txBody>
      </p:sp>
      <p:sp>
        <p:nvSpPr>
          <p:cNvPr id="5" name="Espace réservé du pied de page 4">
            <a:extLst>
              <a:ext uri="{FF2B5EF4-FFF2-40B4-BE49-F238E27FC236}"/>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a:extLst>
              <a:ext uri="{FF2B5EF4-FFF2-40B4-BE49-F238E27FC236}"/>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CDA827A3-2986-437F-9CD3-AE7CB047FCB8}"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9.xml"/><Relationship Id="rId1" Type="http://schemas.openxmlformats.org/officeDocument/2006/relationships/audio" Target="NULL" TargetMode="Externa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9.xml"/><Relationship Id="rId1" Type="http://schemas.openxmlformats.org/officeDocument/2006/relationships/audio" Target="NULL"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9.xml"/><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Image 60"/>
          <p:cNvPicPr>
            <a:picLocks noChangeAspect="1"/>
          </p:cNvPicPr>
          <p:nvPr/>
        </p:nvPicPr>
        <p:blipFill>
          <a:blip r:embed="rId3"/>
          <a:srcRect/>
          <a:stretch>
            <a:fillRect/>
          </a:stretch>
        </p:blipFill>
        <p:spPr bwMode="auto">
          <a:xfrm>
            <a:off x="5549900" y="0"/>
            <a:ext cx="4560888" cy="6858000"/>
          </a:xfrm>
          <a:prstGeom prst="rect">
            <a:avLst/>
          </a:prstGeom>
          <a:noFill/>
          <a:ln w="9525">
            <a:noFill/>
            <a:miter lim="800000"/>
            <a:headEnd/>
            <a:tailEnd/>
          </a:ln>
        </p:spPr>
      </p:pic>
      <p:sp>
        <p:nvSpPr>
          <p:cNvPr id="64" name="Titre 63">
            <a:extLst>
              <a:ext uri="{FF2B5EF4-FFF2-40B4-BE49-F238E27FC236}"/>
            </a:extLst>
          </p:cNvPr>
          <p:cNvSpPr>
            <a:spLocks noGrp="1"/>
          </p:cNvSpPr>
          <p:nvPr>
            <p:ph type="title"/>
          </p:nvPr>
        </p:nvSpPr>
        <p:spPr>
          <a:xfrm>
            <a:off x="839788" y="457200"/>
            <a:ext cx="3932237" cy="1323975"/>
          </a:xfrm>
        </p:spPr>
        <p:txBody>
          <a:bodyPr rtlCol="0" anchor="t">
            <a:normAutofit fontScale="90000"/>
          </a:bodyPr>
          <a:lstStyle/>
          <a:p>
            <a:pPr fontAlgn="auto">
              <a:spcAft>
                <a:spcPts val="0"/>
              </a:spcAft>
              <a:defRPr/>
            </a:pPr>
            <a:r>
              <a:rPr lang="fr-FR" dirty="0"/>
              <a:t>N° 1 </a:t>
            </a:r>
            <a:r>
              <a:rPr lang="fr-FR" i="1" dirty="0">
                <a:solidFill>
                  <a:schemeClr val="accent1"/>
                </a:solidFill>
              </a:rPr>
              <a:t>Alix</a:t>
            </a:r>
            <a:r>
              <a:rPr lang="fr-FR" dirty="0"/>
              <a:t/>
            </a:r>
            <a:br>
              <a:rPr lang="fr-FR" dirty="0"/>
            </a:br>
            <a:r>
              <a:rPr lang="fr-FR" dirty="0"/>
              <a:t>Arnold BÖCKLIN, </a:t>
            </a:r>
            <a:br>
              <a:rPr lang="fr-FR" dirty="0"/>
            </a:br>
            <a:r>
              <a:rPr lang="fr-FR" i="1" dirty="0" err="1"/>
              <a:t>Sirens</a:t>
            </a:r>
            <a:endParaRPr lang="fr-FR" i="1" dirty="0"/>
          </a:p>
        </p:txBody>
      </p:sp>
      <p:sp>
        <p:nvSpPr>
          <p:cNvPr id="66" name="Espace réservé du texte 65">
            <a:extLst>
              <a:ext uri="{FF2B5EF4-FFF2-40B4-BE49-F238E27FC236}"/>
            </a:extLst>
          </p:cNvPr>
          <p:cNvSpPr>
            <a:spLocks noGrp="1"/>
          </p:cNvSpPr>
          <p:nvPr>
            <p:ph type="body" sz="half" idx="2"/>
          </p:nvPr>
        </p:nvSpPr>
        <p:spPr/>
        <p:txBody>
          <a:bodyPr rtlCol="0">
            <a:normAutofit lnSpcReduction="10000"/>
          </a:bodyPr>
          <a:lstStyle/>
          <a:p>
            <a:pPr fontAlgn="auto">
              <a:spcAft>
                <a:spcPts val="0"/>
              </a:spcAft>
              <a:buFont typeface="Arial" panose="020B0604020202020204" pitchFamily="34" charset="0"/>
              <a:buNone/>
              <a:defRPr/>
            </a:pPr>
            <a:r>
              <a:rPr lang="fr-FR" u="sng" dirty="0"/>
              <a:t>Questions à Alix :</a:t>
            </a:r>
          </a:p>
          <a:p>
            <a:pPr fontAlgn="auto">
              <a:spcAft>
                <a:spcPts val="0"/>
              </a:spcAft>
              <a:buFont typeface="Arial" panose="020B0604020202020204" pitchFamily="34" charset="0"/>
              <a:buNone/>
              <a:defRPr/>
            </a:pPr>
            <a:r>
              <a:rPr lang="fr-FR" dirty="0"/>
              <a:t>Que voient les occupants du bateau depuis leur point de vue ? </a:t>
            </a:r>
            <a:r>
              <a:rPr lang="fr-FR" dirty="0">
                <a:solidFill>
                  <a:srgbClr val="FF0000"/>
                </a:solidFill>
              </a:rPr>
              <a:t>LE HAUT DU CORPS </a:t>
            </a:r>
            <a:r>
              <a:rPr lang="fr-FR" dirty="0"/>
              <a:t>leurs pattes d'oiseaux  étant hors de vue des marins…</a:t>
            </a:r>
            <a:endParaRPr lang="fr-FR" dirty="0">
              <a:solidFill>
                <a:srgbClr val="FF0000"/>
              </a:solidFill>
            </a:endParaRPr>
          </a:p>
          <a:p>
            <a:pPr fontAlgn="auto">
              <a:spcAft>
                <a:spcPts val="0"/>
              </a:spcAft>
              <a:buFont typeface="Arial" panose="020B0604020202020204" pitchFamily="34" charset="0"/>
              <a:buNone/>
              <a:defRPr/>
            </a:pPr>
            <a:r>
              <a:rPr lang="fr-FR" dirty="0"/>
              <a:t>Quel indice du tableau au 1</a:t>
            </a:r>
            <a:r>
              <a:rPr lang="fr-FR" baseline="30000" dirty="0"/>
              <a:t>er</a:t>
            </a:r>
            <a:r>
              <a:rPr lang="fr-FR" dirty="0"/>
              <a:t> plan prouve que les sirènes vont forcément dévorer les occupants du bateau ?  </a:t>
            </a:r>
            <a:r>
              <a:rPr lang="fr-FR" dirty="0">
                <a:solidFill>
                  <a:schemeClr val="accent6"/>
                </a:solidFill>
              </a:rPr>
              <a:t>les os sur le sol </a:t>
            </a:r>
            <a:r>
              <a:rPr lang="fr-FR" dirty="0">
                <a:solidFill>
                  <a:srgbClr val="FF0000"/>
                </a:solidFill>
              </a:rPr>
              <a:t>et LES GRIFFES ACEREES</a:t>
            </a:r>
          </a:p>
          <a:p>
            <a:pPr fontAlgn="auto">
              <a:spcAft>
                <a:spcPts val="0"/>
              </a:spcAft>
              <a:buFont typeface="Arial" panose="020B0604020202020204" pitchFamily="34" charset="0"/>
              <a:buNone/>
              <a:defRPr/>
            </a:pPr>
            <a:r>
              <a:rPr lang="fr-FR" dirty="0"/>
              <a:t>Comment l’artiste attire le regard au centre ? </a:t>
            </a:r>
            <a:r>
              <a:rPr lang="fr-FR" dirty="0">
                <a:solidFill>
                  <a:schemeClr val="accent6"/>
                </a:solidFill>
              </a:rPr>
              <a:t>je trouve qu'il attire l'attention grâce a la différence entre les pierres sombres et les sirènes assez pâles.</a:t>
            </a:r>
          </a:p>
          <a:p>
            <a:pPr fontAlgn="auto">
              <a:spcAft>
                <a:spcPts val="0"/>
              </a:spcAft>
              <a:buFont typeface="Arial" panose="020B0604020202020204" pitchFamily="34" charset="0"/>
              <a:buNone/>
              <a:defRPr/>
            </a:pPr>
            <a:r>
              <a:rPr lang="fr-FR" dirty="0"/>
              <a:t>Cherche les lignes directrices : </a:t>
            </a:r>
            <a:r>
              <a:rPr lang="fr-FR" sz="1100" dirty="0">
                <a:solidFill>
                  <a:srgbClr val="FF0000"/>
                </a:solidFill>
              </a:rPr>
              <a:t>corrigé sous l’image… faites glisser… Waou la technique ! merci </a:t>
            </a:r>
            <a:r>
              <a:rPr lang="fr-FR" sz="1100" dirty="0" err="1">
                <a:solidFill>
                  <a:srgbClr val="FF0000"/>
                </a:solidFill>
              </a:rPr>
              <a:t>merci</a:t>
            </a:r>
            <a:r>
              <a:rPr lang="fr-FR" sz="1100" dirty="0">
                <a:solidFill>
                  <a:srgbClr val="FF0000"/>
                </a:solidFill>
              </a:rPr>
              <a:t> !</a:t>
            </a:r>
            <a:endParaRPr lang="fr-FR" dirty="0">
              <a:solidFill>
                <a:srgbClr val="FF0000"/>
              </a:solidFill>
            </a:endParaRPr>
          </a:p>
          <a:p>
            <a:pPr fontAlgn="auto">
              <a:spcAft>
                <a:spcPts val="0"/>
              </a:spcAft>
              <a:buFont typeface="Arial" panose="020B0604020202020204" pitchFamily="34" charset="0"/>
              <a:buNone/>
              <a:defRPr/>
            </a:pPr>
            <a:endParaRPr lang="fr-FR" dirty="0"/>
          </a:p>
        </p:txBody>
      </p:sp>
      <p:pic>
        <p:nvPicPr>
          <p:cNvPr id="2" name="Shape">
            <a:hlinkClick r:id="" action="ppaction://media"/>
          </p:cNvPr>
          <p:cNvPicPr>
            <a:picLocks noRot="1" noChangeAspect="1"/>
          </p:cNvPicPr>
          <p:nvPr>
            <a:audioFile r:link="rId1"/>
          </p:nvPr>
        </p:nvPicPr>
        <p:blipFill>
          <a:blip r:embed="rId4"/>
          <a:srcRect/>
          <a:stretch>
            <a:fillRect/>
          </a:stretch>
        </p:blipFill>
        <p:spPr bwMode="auto">
          <a:xfrm>
            <a:off x="4162425" y="1781175"/>
            <a:ext cx="609600" cy="609600"/>
          </a:xfrm>
          <a:prstGeom prst="rect">
            <a:avLst/>
          </a:prstGeom>
          <a:noFill/>
          <a:ln w="9525">
            <a:noFill/>
            <a:miter lim="800000"/>
            <a:headEnd/>
            <a:tailEnd/>
          </a:ln>
        </p:spPr>
      </p:pic>
      <p:cxnSp>
        <p:nvCxnSpPr>
          <p:cNvPr id="5" name="Connecteur droit avec flèche 4">
            <a:extLst>
              <a:ext uri="{FF2B5EF4-FFF2-40B4-BE49-F238E27FC236}"/>
            </a:extLst>
          </p:cNvPr>
          <p:cNvCxnSpPr>
            <a:cxnSpLocks/>
          </p:cNvCxnSpPr>
          <p:nvPr/>
        </p:nvCxnSpPr>
        <p:spPr>
          <a:xfrm>
            <a:off x="6096000" y="0"/>
            <a:ext cx="1727200" cy="2057400"/>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9" name="Connecteur droit avec flèche 8">
            <a:extLst>
              <a:ext uri="{FF2B5EF4-FFF2-40B4-BE49-F238E27FC236}"/>
            </a:extLst>
          </p:cNvPr>
          <p:cNvCxnSpPr>
            <a:cxnSpLocks/>
          </p:cNvCxnSpPr>
          <p:nvPr/>
        </p:nvCxnSpPr>
        <p:spPr>
          <a:xfrm>
            <a:off x="6240463" y="3062288"/>
            <a:ext cx="1343025" cy="163512"/>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6" name="Connecteur droit avec flèche 15">
            <a:extLst>
              <a:ext uri="{FF2B5EF4-FFF2-40B4-BE49-F238E27FC236}"/>
            </a:extLst>
          </p:cNvPr>
          <p:cNvCxnSpPr>
            <a:cxnSpLocks/>
          </p:cNvCxnSpPr>
          <p:nvPr/>
        </p:nvCxnSpPr>
        <p:spPr>
          <a:xfrm flipH="1" flipV="1">
            <a:off x="8756650" y="2655888"/>
            <a:ext cx="920750" cy="812800"/>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7" name="Connecteur droit avec flèche 16">
            <a:extLst>
              <a:ext uri="{FF2B5EF4-FFF2-40B4-BE49-F238E27FC236}"/>
            </a:extLst>
          </p:cNvPr>
          <p:cNvCxnSpPr>
            <a:cxnSpLocks/>
          </p:cNvCxnSpPr>
          <p:nvPr/>
        </p:nvCxnSpPr>
        <p:spPr>
          <a:xfrm flipH="1">
            <a:off x="8520113" y="188913"/>
            <a:ext cx="1393825" cy="1665287"/>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8" name="Connecteur droit avec flèche 17">
            <a:extLst>
              <a:ext uri="{FF2B5EF4-FFF2-40B4-BE49-F238E27FC236}"/>
            </a:extLst>
          </p:cNvPr>
          <p:cNvCxnSpPr>
            <a:cxnSpLocks/>
          </p:cNvCxnSpPr>
          <p:nvPr/>
        </p:nvCxnSpPr>
        <p:spPr>
          <a:xfrm flipH="1" flipV="1">
            <a:off x="7823200" y="3592513"/>
            <a:ext cx="722313" cy="1944687"/>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19" name="Connecteur droit avec flèche 18">
            <a:extLst>
              <a:ext uri="{FF2B5EF4-FFF2-40B4-BE49-F238E27FC236}"/>
            </a:extLst>
          </p:cNvPr>
          <p:cNvCxnSpPr>
            <a:cxnSpLocks/>
          </p:cNvCxnSpPr>
          <p:nvPr/>
        </p:nvCxnSpPr>
        <p:spPr>
          <a:xfrm flipV="1">
            <a:off x="6096000" y="3376613"/>
            <a:ext cx="1349375" cy="935037"/>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26" name="Connecteur droit avec flèche 25">
            <a:extLst>
              <a:ext uri="{FF2B5EF4-FFF2-40B4-BE49-F238E27FC236}"/>
            </a:extLst>
          </p:cNvPr>
          <p:cNvCxnSpPr>
            <a:cxnSpLocks/>
          </p:cNvCxnSpPr>
          <p:nvPr/>
        </p:nvCxnSpPr>
        <p:spPr>
          <a:xfrm flipH="1" flipV="1">
            <a:off x="7583488" y="3705225"/>
            <a:ext cx="47625" cy="2049463"/>
          </a:xfrm>
          <a:prstGeom prst="straightConnector1">
            <a:avLst/>
          </a:prstGeom>
          <a:ln w="38100">
            <a:solidFill>
              <a:srgbClr val="FF0000"/>
            </a:solidFill>
            <a:tailEnd type="triangle"/>
          </a:ln>
        </p:spPr>
        <p:style>
          <a:lnRef idx="3">
            <a:schemeClr val="accent2"/>
          </a:lnRef>
          <a:fillRef idx="0">
            <a:schemeClr val="accent2"/>
          </a:fillRef>
          <a:effectRef idx="2">
            <a:schemeClr val="accent2"/>
          </a:effectRef>
          <a:fontRef idx="minor">
            <a:schemeClr val="tx1"/>
          </a:fontRef>
        </p:style>
      </p:cxnSp>
      <p:cxnSp>
        <p:nvCxnSpPr>
          <p:cNvPr id="25" name="Connecteur droit 24">
            <a:extLst>
              <a:ext uri="{FF2B5EF4-FFF2-40B4-BE49-F238E27FC236}"/>
            </a:extLst>
          </p:cNvPr>
          <p:cNvCxnSpPr/>
          <p:nvPr/>
        </p:nvCxnSpPr>
        <p:spPr>
          <a:xfrm>
            <a:off x="5718175" y="3376613"/>
            <a:ext cx="4195763" cy="0"/>
          </a:xfrm>
          <a:prstGeom prst="line">
            <a:avLst/>
          </a:prstGeom>
          <a:ln w="57150"/>
        </p:spPr>
        <p:style>
          <a:lnRef idx="3">
            <a:schemeClr val="accent6"/>
          </a:lnRef>
          <a:fillRef idx="0">
            <a:schemeClr val="accent6"/>
          </a:fillRef>
          <a:effectRef idx="2">
            <a:schemeClr val="accent6"/>
          </a:effectRef>
          <a:fontRef idx="minor">
            <a:schemeClr val="tx1"/>
          </a:fontRef>
        </p:style>
      </p:cxnSp>
      <p:pic>
        <p:nvPicPr>
          <p:cNvPr id="14349" name="Image 10"/>
          <p:cNvPicPr>
            <a:picLocks noChangeAspect="1"/>
          </p:cNvPicPr>
          <p:nvPr/>
        </p:nvPicPr>
        <p:blipFill>
          <a:blip r:embed="rId3"/>
          <a:srcRect/>
          <a:stretch>
            <a:fillRect/>
          </a:stretch>
        </p:blipFill>
        <p:spPr bwMode="auto">
          <a:xfrm>
            <a:off x="5549900" y="39688"/>
            <a:ext cx="4560888"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4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457200"/>
            <a:ext cx="5427662" cy="1600200"/>
          </a:xfrm>
        </p:spPr>
        <p:txBody>
          <a:bodyPr rtlCol="0" anchor="t">
            <a:normAutofit fontScale="90000"/>
          </a:bodyPr>
          <a:lstStyle/>
          <a:p>
            <a:pPr fontAlgn="auto">
              <a:spcAft>
                <a:spcPts val="0"/>
              </a:spcAft>
              <a:defRPr/>
            </a:pPr>
            <a:r>
              <a:rPr lang="en-US" dirty="0"/>
              <a:t>N° 3 </a:t>
            </a:r>
            <a:r>
              <a:rPr lang="en-US" i="1" dirty="0">
                <a:solidFill>
                  <a:schemeClr val="accent6"/>
                </a:solidFill>
              </a:rPr>
              <a:t>Emeline </a:t>
            </a:r>
            <a:r>
              <a:rPr lang="en-US" i="1" dirty="0">
                <a:solidFill>
                  <a:schemeClr val="accent1"/>
                </a:solidFill>
              </a:rPr>
              <a:t>&amp; Léo</a:t>
            </a:r>
            <a:r>
              <a:rPr lang="en-US" dirty="0"/>
              <a:t/>
            </a:r>
            <a:br>
              <a:rPr lang="en-US" dirty="0"/>
            </a:br>
            <a:r>
              <a:rPr lang="en-US" dirty="0"/>
              <a:t>Arthur  RACKHAM,</a:t>
            </a:r>
            <a:br>
              <a:rPr lang="en-US" dirty="0"/>
            </a:br>
            <a:r>
              <a:rPr lang="en-US" i="1" dirty="0"/>
              <a:t>Das Rheingold </a:t>
            </a:r>
            <a:r>
              <a:rPr lang="en-US" dirty="0"/>
              <a:t/>
            </a:r>
            <a:br>
              <a:rPr lang="en-US" dirty="0"/>
            </a:br>
            <a:r>
              <a:rPr lang="en-US" sz="1600" dirty="0"/>
              <a:t>Illustration pour </a:t>
            </a:r>
            <a:r>
              <a:rPr lang="en-US" sz="1600" dirty="0" err="1"/>
              <a:t>l’opéra</a:t>
            </a:r>
            <a:r>
              <a:rPr lang="en-US" sz="1600" dirty="0"/>
              <a:t> de Richard Wagner</a:t>
            </a:r>
            <a:endParaRPr lang="fr-FR" sz="1600" dirty="0"/>
          </a:p>
        </p:txBody>
      </p:sp>
      <p:sp>
        <p:nvSpPr>
          <p:cNvPr id="4" name="Espace réservé du texte 3">
            <a:extLst>
              <a:ext uri="{FF2B5EF4-FFF2-40B4-BE49-F238E27FC236}"/>
            </a:extLst>
          </p:cNvPr>
          <p:cNvSpPr>
            <a:spLocks noGrp="1"/>
          </p:cNvSpPr>
          <p:nvPr>
            <p:ph type="body" sz="half" idx="2"/>
          </p:nvPr>
        </p:nvSpPr>
        <p:spPr>
          <a:xfrm>
            <a:off x="304800" y="2057400"/>
            <a:ext cx="4467225" cy="2993571"/>
          </a:xfrm>
        </p:spPr>
        <p:txBody>
          <a:bodyPr rtlCol="0">
            <a:normAutofit fontScale="77500" lnSpcReduction="20000"/>
          </a:bodyPr>
          <a:lstStyle/>
          <a:p>
            <a:pPr fontAlgn="auto">
              <a:spcAft>
                <a:spcPts val="0"/>
              </a:spcAft>
              <a:buFont typeface="Arial" panose="020B0604020202020204" pitchFamily="34" charset="0"/>
              <a:buNone/>
              <a:defRPr/>
            </a:pPr>
            <a:r>
              <a:rPr lang="fr-FR" u="sng" dirty="0"/>
              <a:t>Questions à Emeline :</a:t>
            </a:r>
          </a:p>
          <a:p>
            <a:pPr fontAlgn="auto">
              <a:spcAft>
                <a:spcPts val="0"/>
              </a:spcAft>
              <a:buFont typeface="Arial" panose="020B0604020202020204" pitchFamily="34" charset="0"/>
              <a:buNone/>
              <a:defRPr/>
            </a:pPr>
            <a:r>
              <a:rPr lang="fr-FR" dirty="0"/>
              <a:t>Qu’expriment les visages des femmes ?</a:t>
            </a:r>
          </a:p>
          <a:p>
            <a:pPr fontAlgn="auto">
              <a:spcAft>
                <a:spcPts val="0"/>
              </a:spcAft>
              <a:buFont typeface="Arial" panose="020B0604020202020204" pitchFamily="34" charset="0"/>
              <a:buNone/>
              <a:defRPr/>
            </a:pPr>
            <a:r>
              <a:rPr lang="fr-FR" dirty="0"/>
              <a:t>Qu’est-ce qui apparait au 2</a:t>
            </a:r>
            <a:r>
              <a:rPr lang="fr-FR" baseline="30000" dirty="0"/>
              <a:t>e</a:t>
            </a:r>
            <a:r>
              <a:rPr lang="fr-FR" dirty="0"/>
              <a:t> plan à droite ?</a:t>
            </a:r>
          </a:p>
          <a:p>
            <a:pPr fontAlgn="auto">
              <a:spcAft>
                <a:spcPts val="0"/>
              </a:spcAft>
              <a:buFont typeface="Arial" panose="020B0604020202020204" pitchFamily="34" charset="0"/>
              <a:buNone/>
              <a:defRPr/>
            </a:pPr>
            <a:r>
              <a:rPr lang="fr-FR" dirty="0"/>
              <a:t>Et à l’arrière-plan en haut ?</a:t>
            </a:r>
          </a:p>
          <a:p>
            <a:pPr fontAlgn="auto">
              <a:spcAft>
                <a:spcPts val="0"/>
              </a:spcAft>
              <a:buFont typeface="Arial" panose="020B0604020202020204" pitchFamily="34" charset="0"/>
              <a:buNone/>
              <a:defRPr/>
            </a:pPr>
            <a:r>
              <a:rPr lang="fr-FR" dirty="0"/>
              <a:t>Pourquoi est-ce que ça s’appelle « L’Or du Rhin » ?</a:t>
            </a:r>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r>
              <a:rPr lang="fr-FR" u="sng" dirty="0"/>
              <a:t>Question à Léo :</a:t>
            </a:r>
          </a:p>
          <a:p>
            <a:pPr fontAlgn="auto">
              <a:spcAft>
                <a:spcPts val="0"/>
              </a:spcAft>
              <a:buFont typeface="Arial" panose="020B0604020202020204" pitchFamily="34" charset="0"/>
              <a:buNone/>
              <a:defRPr/>
            </a:pPr>
            <a:r>
              <a:rPr lang="fr-FR" dirty="0"/>
              <a:t>Quel est le sens de lecture de cette peinture ? </a:t>
            </a:r>
            <a:r>
              <a:rPr lang="fr-FR" dirty="0">
                <a:solidFill>
                  <a:srgbClr val="FF0000"/>
                </a:solidFill>
              </a:rPr>
              <a:t>Cette peinture se lit de bas en haut en suivant une diagonale vers la droite, définie par les vagues, les corps des femmes allongées et les traits verticaux du fond marron, arrêtée par la courbe de l’arc en ciel.</a:t>
            </a:r>
          </a:p>
          <a:p>
            <a:pPr fontAlgn="auto">
              <a:spcAft>
                <a:spcPts val="0"/>
              </a:spcAft>
              <a:buFont typeface="Arial" panose="020B0604020202020204" pitchFamily="34" charset="0"/>
              <a:buNone/>
              <a:defRPr/>
            </a:pPr>
            <a:r>
              <a:rPr lang="fr-FR" strike="sngStrike" dirty="0"/>
              <a:t>J'ai fait comme dans le cours de la séance 5: 1.Présenter l'œuvre 2.Description de l'œuvre 3.Interpréter le message. </a:t>
            </a:r>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endParaRPr lang="fr-FR" dirty="0"/>
          </a:p>
        </p:txBody>
      </p:sp>
      <p:pic>
        <p:nvPicPr>
          <p:cNvPr id="16387" name="Image 13"/>
          <p:cNvPicPr>
            <a:picLocks noChangeAspect="1"/>
          </p:cNvPicPr>
          <p:nvPr/>
        </p:nvPicPr>
        <p:blipFill>
          <a:blip r:embed="rId3"/>
          <a:srcRect/>
          <a:stretch>
            <a:fillRect/>
          </a:stretch>
        </p:blipFill>
        <p:spPr bwMode="auto">
          <a:xfrm>
            <a:off x="6454775" y="0"/>
            <a:ext cx="4897438" cy="6858000"/>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162425" y="2057400"/>
            <a:ext cx="609600" cy="609600"/>
          </a:xfrm>
          <a:prstGeom prst="rect">
            <a:avLst/>
          </a:prstGeom>
          <a:noFill/>
          <a:ln w="9525">
            <a:noFill/>
            <a:miter lim="800000"/>
            <a:headEnd/>
            <a:tailEnd/>
          </a:ln>
        </p:spPr>
      </p:pic>
      <p:pic>
        <p:nvPicPr>
          <p:cNvPr id="5" name="Shape">
            <a:hlinkClick r:id="" action="ppaction://media"/>
          </p:cNvPr>
          <p:cNvPicPr>
            <a:picLocks noRot="1" noChangeAspect="1"/>
          </p:cNvPicPr>
          <p:nvPr>
            <a:audioFile r:link="rId1"/>
          </p:nvPr>
        </p:nvPicPr>
        <p:blipFill>
          <a:blip r:embed="rId4"/>
          <a:srcRect/>
          <a:stretch>
            <a:fillRect/>
          </a:stretch>
        </p:blipFill>
        <p:spPr bwMode="auto">
          <a:xfrm>
            <a:off x="4678363" y="4443413"/>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50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18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355600" y="457200"/>
            <a:ext cx="6103938" cy="1600200"/>
          </a:xfrm>
        </p:spPr>
        <p:txBody>
          <a:bodyPr anchor="t">
            <a:normAutofit/>
          </a:bodyPr>
          <a:lstStyle/>
          <a:p>
            <a:r>
              <a:rPr lang="fr-FR" sz="2900" smtClean="0"/>
              <a:t>N° 4 </a:t>
            </a:r>
            <a:r>
              <a:rPr lang="fr-FR" sz="2900" i="1" smtClean="0">
                <a:solidFill>
                  <a:srgbClr val="70AD47"/>
                </a:solidFill>
              </a:rPr>
              <a:t>David </a:t>
            </a:r>
            <a:r>
              <a:rPr lang="fr-FR" sz="2900" i="1" smtClean="0">
                <a:solidFill>
                  <a:schemeClr val="accent1"/>
                </a:solidFill>
              </a:rPr>
              <a:t>&amp; Hugo</a:t>
            </a:r>
            <a:r>
              <a:rPr lang="fr-FR" sz="2900" smtClean="0"/>
              <a:t/>
            </a:r>
            <a:br>
              <a:rPr lang="fr-FR" sz="2900" smtClean="0"/>
            </a:br>
            <a:r>
              <a:rPr lang="fr-FR" sz="2900" smtClean="0"/>
              <a:t>Bernard BUFFET, </a:t>
            </a:r>
            <a:br>
              <a:rPr lang="fr-FR" sz="2900" smtClean="0"/>
            </a:br>
            <a:r>
              <a:rPr lang="fr-FR" sz="2900" i="1" smtClean="0"/>
              <a:t>Les Sirènes </a:t>
            </a:r>
            <a:r>
              <a:rPr lang="fr-FR" sz="2900" smtClean="0"/>
              <a:t>1993</a:t>
            </a:r>
          </a:p>
        </p:txBody>
      </p:sp>
      <p:sp>
        <p:nvSpPr>
          <p:cNvPr id="4" name="Espace réservé du texte 3">
            <a:extLst>
              <a:ext uri="{FF2B5EF4-FFF2-40B4-BE49-F238E27FC236}"/>
            </a:extLst>
          </p:cNvPr>
          <p:cNvSpPr>
            <a:spLocks noGrp="1"/>
          </p:cNvSpPr>
          <p:nvPr>
            <p:ph type="body" sz="half" idx="2"/>
          </p:nvPr>
        </p:nvSpPr>
        <p:spPr/>
        <p:txBody>
          <a:bodyPr rtlCol="0">
            <a:normAutofit lnSpcReduction="10000"/>
          </a:bodyPr>
          <a:lstStyle/>
          <a:p>
            <a:pPr fontAlgn="auto">
              <a:spcAft>
                <a:spcPts val="0"/>
              </a:spcAft>
              <a:buFont typeface="Arial" panose="020B0604020202020204" pitchFamily="34" charset="0"/>
              <a:buNone/>
              <a:defRPr/>
            </a:pPr>
            <a:r>
              <a:rPr lang="fr-FR" u="sng" dirty="0"/>
              <a:t>Questions à David :</a:t>
            </a:r>
          </a:p>
          <a:p>
            <a:pPr fontAlgn="auto">
              <a:spcAft>
                <a:spcPts val="0"/>
              </a:spcAft>
              <a:buFont typeface="Arial" panose="020B0604020202020204" pitchFamily="34" charset="0"/>
              <a:buNone/>
              <a:defRPr/>
            </a:pPr>
            <a:r>
              <a:rPr lang="fr-FR" dirty="0"/>
              <a:t>Où sont les couleurs sombres ?</a:t>
            </a:r>
          </a:p>
          <a:p>
            <a:pPr fontAlgn="auto">
              <a:spcAft>
                <a:spcPts val="0"/>
              </a:spcAft>
              <a:buFont typeface="Arial" panose="020B0604020202020204" pitchFamily="34" charset="0"/>
              <a:buNone/>
              <a:defRPr/>
            </a:pPr>
            <a:r>
              <a:rPr lang="fr-FR" dirty="0"/>
              <a:t>Quelle est la couleur du « toit » de ta dite « maison » ?</a:t>
            </a:r>
          </a:p>
          <a:p>
            <a:pPr fontAlgn="auto">
              <a:spcAft>
                <a:spcPts val="0"/>
              </a:spcAft>
              <a:buFont typeface="Arial" panose="020B0604020202020204" pitchFamily="34" charset="0"/>
              <a:buNone/>
              <a:defRPr/>
            </a:pPr>
            <a:r>
              <a:rPr lang="fr-FR" dirty="0"/>
              <a:t>Qui est l’humain attaché au mât ? De quel livre et de quel auteur est-il issu ?</a:t>
            </a:r>
          </a:p>
          <a:p>
            <a:pPr fontAlgn="auto">
              <a:spcAft>
                <a:spcPts val="0"/>
              </a:spcAft>
              <a:buFont typeface="Arial" panose="020B0604020202020204" pitchFamily="34" charset="0"/>
              <a:buNone/>
              <a:defRPr/>
            </a:pPr>
            <a:r>
              <a:rPr lang="fr-FR" u="sng" dirty="0"/>
              <a:t>Questions à Hugo :</a:t>
            </a:r>
          </a:p>
          <a:p>
            <a:pPr fontAlgn="auto">
              <a:spcAft>
                <a:spcPts val="0"/>
              </a:spcAft>
              <a:buFont typeface="Arial" panose="020B0604020202020204" pitchFamily="34" charset="0"/>
              <a:buNone/>
              <a:defRPr/>
            </a:pPr>
            <a:r>
              <a:rPr lang="fr-FR" dirty="0"/>
              <a:t>Quelle est la couleur du « toit » de ta dite « bâtisse » ? </a:t>
            </a:r>
            <a:r>
              <a:rPr lang="fr-FR" dirty="0">
                <a:solidFill>
                  <a:schemeClr val="accent6"/>
                </a:solidFill>
              </a:rPr>
              <a:t>Le toit est vert kaki </a:t>
            </a:r>
            <a:r>
              <a:rPr lang="fr-FR" dirty="0">
                <a:solidFill>
                  <a:srgbClr val="FF0000"/>
                </a:solidFill>
              </a:rPr>
              <a:t>DONC C’EST UNE FALAISE et pas une maison !</a:t>
            </a:r>
            <a:r>
              <a:rPr lang="fr-FR" dirty="0"/>
              <a:t/>
            </a:r>
            <a:br>
              <a:rPr lang="fr-FR" dirty="0"/>
            </a:br>
            <a:endParaRPr lang="fr-FR" dirty="0"/>
          </a:p>
          <a:p>
            <a:pPr fontAlgn="auto">
              <a:spcAft>
                <a:spcPts val="0"/>
              </a:spcAft>
              <a:buFont typeface="Arial" panose="020B0604020202020204" pitchFamily="34" charset="0"/>
              <a:buNone/>
              <a:defRPr/>
            </a:pPr>
            <a:r>
              <a:rPr lang="fr-FR" dirty="0"/>
              <a:t>Qui est l’auteur de </a:t>
            </a:r>
            <a:r>
              <a:rPr lang="fr-FR" u="sng" dirty="0"/>
              <a:t>L’Odyssée</a:t>
            </a:r>
            <a:r>
              <a:rPr lang="fr-FR" dirty="0"/>
              <a:t> ?</a:t>
            </a:r>
          </a:p>
          <a:p>
            <a:pPr fontAlgn="auto">
              <a:spcAft>
                <a:spcPts val="0"/>
              </a:spcAft>
              <a:buFont typeface="Arial" panose="020B0604020202020204" pitchFamily="34" charset="0"/>
              <a:buNone/>
              <a:defRPr/>
            </a:pPr>
            <a:r>
              <a:rPr lang="fr-FR" dirty="0">
                <a:solidFill>
                  <a:schemeClr val="accent6"/>
                </a:solidFill>
              </a:rPr>
              <a:t>l'auteur est Homère.</a:t>
            </a:r>
          </a:p>
          <a:p>
            <a:pPr fontAlgn="auto">
              <a:spcAft>
                <a:spcPts val="0"/>
              </a:spcAft>
              <a:buFont typeface="Arial" panose="020B0604020202020204" pitchFamily="34" charset="0"/>
              <a:buNone/>
              <a:defRPr/>
            </a:pPr>
            <a:endParaRPr lang="fr-FR" dirty="0"/>
          </a:p>
        </p:txBody>
      </p:sp>
      <p:pic>
        <p:nvPicPr>
          <p:cNvPr id="17411" name="Image 4"/>
          <p:cNvPicPr>
            <a:picLocks noChangeAspect="1"/>
          </p:cNvPicPr>
          <p:nvPr/>
        </p:nvPicPr>
        <p:blipFill>
          <a:blip r:embed="rId3"/>
          <a:srcRect/>
          <a:stretch>
            <a:fillRect/>
          </a:stretch>
        </p:blipFill>
        <p:spPr bwMode="auto">
          <a:xfrm>
            <a:off x="4984750" y="1257300"/>
            <a:ext cx="6851650" cy="3463925"/>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111625" y="2057400"/>
            <a:ext cx="609600" cy="609600"/>
          </a:xfrm>
          <a:prstGeom prst="rect">
            <a:avLst/>
          </a:prstGeom>
          <a:noFill/>
          <a:ln w="9525">
            <a:noFill/>
            <a:miter lim="800000"/>
            <a:headEnd/>
            <a:tailEnd/>
          </a:ln>
        </p:spPr>
      </p:pic>
      <p:pic>
        <p:nvPicPr>
          <p:cNvPr id="6" name="Shape">
            <a:hlinkClick r:id="" action="ppaction://media"/>
          </p:cNvPr>
          <p:cNvPicPr>
            <a:picLocks noRot="1" noChangeAspect="1"/>
          </p:cNvPicPr>
          <p:nvPr>
            <a:audioFile r:link="rId1"/>
          </p:nvPr>
        </p:nvPicPr>
        <p:blipFill>
          <a:blip r:embed="rId4"/>
          <a:srcRect/>
          <a:stretch>
            <a:fillRect/>
          </a:stretch>
        </p:blipFill>
        <p:spPr bwMode="auto">
          <a:xfrm>
            <a:off x="4354513" y="4633913"/>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09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7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re 1"/>
          <p:cNvSpPr>
            <a:spLocks noGrp="1"/>
          </p:cNvSpPr>
          <p:nvPr>
            <p:ph type="title"/>
          </p:nvPr>
        </p:nvSpPr>
        <p:spPr>
          <a:xfrm>
            <a:off x="479425" y="457200"/>
            <a:ext cx="4292600" cy="1600200"/>
          </a:xfrm>
        </p:spPr>
        <p:txBody>
          <a:bodyPr anchor="t"/>
          <a:lstStyle/>
          <a:p>
            <a:r>
              <a:rPr lang="fr-FR" smtClean="0"/>
              <a:t>N° 6 </a:t>
            </a:r>
            <a:r>
              <a:rPr lang="fr-FR" i="1" smtClean="0">
                <a:solidFill>
                  <a:schemeClr val="accent1"/>
                </a:solidFill>
              </a:rPr>
              <a:t>Baptiste</a:t>
            </a:r>
            <a:r>
              <a:rPr lang="fr-FR" smtClean="0"/>
              <a:t/>
            </a:r>
            <a:br>
              <a:rPr lang="fr-FR" smtClean="0"/>
            </a:br>
            <a:r>
              <a:rPr lang="fr-FR" smtClean="0"/>
              <a:t>Edward John POYNTER,</a:t>
            </a:r>
            <a:br>
              <a:rPr lang="fr-FR" smtClean="0"/>
            </a:br>
            <a:r>
              <a:rPr lang="fr-FR" i="1" smtClean="0"/>
              <a:t>The Siren</a:t>
            </a:r>
            <a:r>
              <a:rPr lang="fr-FR" smtClean="0"/>
              <a:t/>
            </a:r>
            <a:br>
              <a:rPr lang="fr-FR" smtClean="0"/>
            </a:br>
            <a:endParaRPr lang="fr-FR" sz="1300" smtClean="0"/>
          </a:p>
        </p:txBody>
      </p:sp>
      <p:sp>
        <p:nvSpPr>
          <p:cNvPr id="4" name="Espace réservé du texte 3">
            <a:extLst>
              <a:ext uri="{FF2B5EF4-FFF2-40B4-BE49-F238E27FC236}"/>
            </a:extLst>
          </p:cNvPr>
          <p:cNvSpPr>
            <a:spLocks noGrp="1"/>
          </p:cNvSpPr>
          <p:nvPr>
            <p:ph type="body" sz="half" idx="2"/>
          </p:nvPr>
        </p:nvSpPr>
        <p:spPr/>
        <p:txBody>
          <a:bodyPr rtlCol="0">
            <a:normAutofit/>
          </a:bodyPr>
          <a:lstStyle/>
          <a:p>
            <a:pPr fontAlgn="auto">
              <a:spcAft>
                <a:spcPts val="0"/>
              </a:spcAft>
              <a:buFont typeface="Arial" panose="020B0604020202020204" pitchFamily="34" charset="0"/>
              <a:buNone/>
              <a:defRPr/>
            </a:pPr>
            <a:r>
              <a:rPr lang="fr-FR" u="sng" dirty="0"/>
              <a:t>Questions à Baptiste :</a:t>
            </a:r>
          </a:p>
          <a:p>
            <a:pPr fontAlgn="auto">
              <a:spcAft>
                <a:spcPts val="0"/>
              </a:spcAft>
              <a:buFont typeface="Arial" panose="020B0604020202020204" pitchFamily="34" charset="0"/>
              <a:buNone/>
              <a:defRPr/>
            </a:pPr>
            <a:r>
              <a:rPr lang="fr-FR" dirty="0"/>
              <a:t>Que vois-tu au tout premier plan dans l’eau ?</a:t>
            </a:r>
          </a:p>
          <a:p>
            <a:pPr fontAlgn="auto">
              <a:spcAft>
                <a:spcPts val="0"/>
              </a:spcAft>
              <a:buFont typeface="Arial" panose="020B0604020202020204" pitchFamily="34" charset="0"/>
              <a:buNone/>
              <a:defRPr/>
            </a:pPr>
            <a:r>
              <a:rPr lang="fr-FR" dirty="0">
                <a:solidFill>
                  <a:srgbClr val="FF0000"/>
                </a:solidFill>
              </a:rPr>
              <a:t>Dans l’eau, il y a un morceau de bois, probablement un mât brisé.</a:t>
            </a:r>
          </a:p>
          <a:p>
            <a:pPr fontAlgn="auto">
              <a:spcAft>
                <a:spcPts val="0"/>
              </a:spcAft>
              <a:buFont typeface="Arial" panose="020B0604020202020204" pitchFamily="34" charset="0"/>
              <a:buNone/>
              <a:defRPr/>
            </a:pPr>
            <a:r>
              <a:rPr lang="fr-FR" dirty="0"/>
              <a:t>Qu’est-ce que cela symbolise ? </a:t>
            </a:r>
            <a:r>
              <a:rPr lang="fr-FR" dirty="0">
                <a:solidFill>
                  <a:srgbClr val="FF0000"/>
                </a:solidFill>
              </a:rPr>
              <a:t>Il symbolise qu’un bateau a fait naufrage.</a:t>
            </a:r>
          </a:p>
          <a:p>
            <a:pPr fontAlgn="auto">
              <a:spcAft>
                <a:spcPts val="0"/>
              </a:spcAft>
              <a:buFont typeface="Arial" panose="020B0604020202020204" pitchFamily="34" charset="0"/>
              <a:buNone/>
              <a:defRPr/>
            </a:pPr>
            <a:r>
              <a:rPr lang="fr-FR" strike="sngStrike" dirty="0"/>
              <a:t>Au premier plan, on voit une sirène (d'après le titre), avec des jambes et des pieds, alors que d'habitude la sirène est représenté avec une queue de poisson.</a:t>
            </a:r>
          </a:p>
          <a:p>
            <a:pPr fontAlgn="auto">
              <a:spcAft>
                <a:spcPts val="0"/>
              </a:spcAft>
              <a:buFont typeface="Arial" panose="020B0604020202020204" pitchFamily="34" charset="0"/>
              <a:buNone/>
              <a:defRPr/>
            </a:pPr>
            <a:r>
              <a:rPr lang="fr-FR" strike="sngStrike" dirty="0"/>
              <a:t>Çà la rend réaliste.</a:t>
            </a:r>
          </a:p>
          <a:p>
            <a:pPr fontAlgn="auto">
              <a:spcAft>
                <a:spcPts val="0"/>
              </a:spcAft>
              <a:buFont typeface="Arial" panose="020B0604020202020204" pitchFamily="34" charset="0"/>
              <a:buNone/>
              <a:defRPr/>
            </a:pPr>
            <a:endParaRPr lang="fr-FR" dirty="0"/>
          </a:p>
        </p:txBody>
      </p:sp>
      <p:pic>
        <p:nvPicPr>
          <p:cNvPr id="19459" name="Image 7"/>
          <p:cNvPicPr>
            <a:picLocks noChangeAspect="1"/>
          </p:cNvPicPr>
          <p:nvPr/>
        </p:nvPicPr>
        <p:blipFill>
          <a:blip r:embed="rId3"/>
          <a:srcRect/>
          <a:stretch>
            <a:fillRect/>
          </a:stretch>
        </p:blipFill>
        <p:spPr bwMode="auto">
          <a:xfrm>
            <a:off x="6096000" y="311150"/>
            <a:ext cx="4638675" cy="6096000"/>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162425" y="1868488"/>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7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re 1"/>
          <p:cNvSpPr>
            <a:spLocks noGrp="1"/>
          </p:cNvSpPr>
          <p:nvPr>
            <p:ph type="title"/>
          </p:nvPr>
        </p:nvSpPr>
        <p:spPr/>
        <p:txBody>
          <a:bodyPr anchor="t"/>
          <a:lstStyle/>
          <a:p>
            <a:r>
              <a:rPr lang="it-IT" smtClean="0"/>
              <a:t>N° 9 </a:t>
            </a:r>
            <a:r>
              <a:rPr lang="it-IT" i="1" smtClean="0">
                <a:solidFill>
                  <a:schemeClr val="accent1"/>
                </a:solidFill>
              </a:rPr>
              <a:t>Louanne</a:t>
            </a:r>
            <a:r>
              <a:rPr lang="it-IT" smtClean="0"/>
              <a:t/>
            </a:r>
            <a:br>
              <a:rPr lang="it-IT" smtClean="0"/>
            </a:br>
            <a:r>
              <a:rPr lang="it-IT" smtClean="0"/>
              <a:t>Gustave Adolf MOSSA</a:t>
            </a:r>
            <a:br>
              <a:rPr lang="it-IT" smtClean="0"/>
            </a:br>
            <a:r>
              <a:rPr lang="it-IT" i="1" smtClean="0"/>
              <a:t>La sirène repue </a:t>
            </a:r>
            <a:r>
              <a:rPr lang="it-IT" smtClean="0"/>
              <a:t>(1905)</a:t>
            </a:r>
            <a:endParaRPr lang="fr-FR" smtClean="0"/>
          </a:p>
        </p:txBody>
      </p:sp>
      <p:sp>
        <p:nvSpPr>
          <p:cNvPr id="4" name="Espace réservé du texte 3">
            <a:extLst>
              <a:ext uri="{FF2B5EF4-FFF2-40B4-BE49-F238E27FC236}"/>
            </a:extLst>
          </p:cNvPr>
          <p:cNvSpPr>
            <a:spLocks noGrp="1"/>
          </p:cNvSpPr>
          <p:nvPr>
            <p:ph type="body" sz="half" idx="2"/>
          </p:nvPr>
        </p:nvSpPr>
        <p:spPr>
          <a:xfrm>
            <a:off x="239713" y="1814513"/>
            <a:ext cx="5753100" cy="4967287"/>
          </a:xfrm>
        </p:spPr>
        <p:txBody>
          <a:bodyPr rtlCol="0">
            <a:normAutofit fontScale="85000" lnSpcReduction="20000"/>
          </a:bodyPr>
          <a:lstStyle/>
          <a:p>
            <a:pPr fontAlgn="auto">
              <a:spcAft>
                <a:spcPts val="0"/>
              </a:spcAft>
              <a:buFont typeface="Arial" panose="020B0604020202020204" pitchFamily="34" charset="0"/>
              <a:buNone/>
              <a:defRPr/>
            </a:pPr>
            <a:endParaRPr lang="fr-FR" u="sng" dirty="0"/>
          </a:p>
          <a:p>
            <a:pPr fontAlgn="auto">
              <a:spcAft>
                <a:spcPts val="0"/>
              </a:spcAft>
              <a:buFont typeface="Arial" panose="020B0604020202020204" pitchFamily="34" charset="0"/>
              <a:buNone/>
              <a:defRPr/>
            </a:pPr>
            <a:endParaRPr lang="fr-FR" u="sng" dirty="0"/>
          </a:p>
          <a:p>
            <a:pPr fontAlgn="auto">
              <a:spcAft>
                <a:spcPts val="0"/>
              </a:spcAft>
              <a:buFont typeface="Arial" panose="020B0604020202020204" pitchFamily="34" charset="0"/>
              <a:buNone/>
              <a:defRPr/>
            </a:pPr>
            <a:endParaRPr lang="fr-FR" u="sng" dirty="0"/>
          </a:p>
          <a:p>
            <a:pPr fontAlgn="auto">
              <a:spcAft>
                <a:spcPts val="0"/>
              </a:spcAft>
              <a:buFont typeface="Arial" panose="020B0604020202020204" pitchFamily="34" charset="0"/>
              <a:buNone/>
              <a:defRPr/>
            </a:pPr>
            <a:endParaRPr lang="fr-FR" u="sng" dirty="0"/>
          </a:p>
          <a:p>
            <a:pPr fontAlgn="auto">
              <a:spcAft>
                <a:spcPts val="0"/>
              </a:spcAft>
              <a:buFont typeface="Arial" panose="020B0604020202020204" pitchFamily="34" charset="0"/>
              <a:buNone/>
              <a:defRPr/>
            </a:pPr>
            <a:r>
              <a:rPr lang="fr-FR" u="sng" dirty="0"/>
              <a:t>Questions à Louanne :</a:t>
            </a:r>
          </a:p>
          <a:p>
            <a:pPr fontAlgn="auto">
              <a:spcAft>
                <a:spcPts val="0"/>
              </a:spcAft>
              <a:buFont typeface="Arial" panose="020B0604020202020204" pitchFamily="34" charset="0"/>
              <a:buNone/>
              <a:defRPr/>
            </a:pPr>
            <a:r>
              <a:rPr lang="fr-FR" dirty="0"/>
              <a:t>Quelles proportions sont occupées par le 1er et le 2e plan ? 1 : Les propositions occupées par le premier plan </a:t>
            </a:r>
            <a:r>
              <a:rPr lang="fr-FR" dirty="0" err="1"/>
              <a:t>cest</a:t>
            </a:r>
            <a:r>
              <a:rPr lang="fr-FR" dirty="0"/>
              <a:t> la femme aigle et au deuxième plan c'est les îles et le bateau </a:t>
            </a:r>
          </a:p>
          <a:p>
            <a:pPr fontAlgn="auto">
              <a:spcAft>
                <a:spcPts val="0"/>
              </a:spcAft>
              <a:buFont typeface="Arial" panose="020B0604020202020204" pitchFamily="34" charset="0"/>
              <a:buNone/>
              <a:defRPr/>
            </a:pPr>
            <a:r>
              <a:rPr lang="fr-FR" dirty="0">
                <a:solidFill>
                  <a:schemeClr val="accent6"/>
                </a:solidFill>
              </a:rPr>
              <a:t>Les </a:t>
            </a:r>
            <a:r>
              <a:rPr lang="fr-FR" dirty="0" err="1">
                <a:solidFill>
                  <a:schemeClr val="accent6"/>
                </a:solidFill>
              </a:rPr>
              <a:t>propoRtions</a:t>
            </a:r>
            <a:r>
              <a:rPr lang="fr-FR" dirty="0">
                <a:solidFill>
                  <a:schemeClr val="accent6"/>
                </a:solidFill>
              </a:rPr>
              <a:t> sont 50% d’oiseau au 1</a:t>
            </a:r>
            <a:r>
              <a:rPr lang="fr-FR" baseline="30000" dirty="0">
                <a:solidFill>
                  <a:schemeClr val="accent6"/>
                </a:solidFill>
              </a:rPr>
              <a:t>er</a:t>
            </a:r>
            <a:r>
              <a:rPr lang="fr-FR" dirty="0">
                <a:solidFill>
                  <a:schemeClr val="accent6"/>
                </a:solidFill>
              </a:rPr>
              <a:t> plan et 50% de 2</a:t>
            </a:r>
            <a:r>
              <a:rPr lang="fr-FR" baseline="30000" dirty="0">
                <a:solidFill>
                  <a:schemeClr val="accent6"/>
                </a:solidFill>
              </a:rPr>
              <a:t>e</a:t>
            </a:r>
            <a:r>
              <a:rPr lang="fr-FR" dirty="0">
                <a:solidFill>
                  <a:schemeClr val="accent6"/>
                </a:solidFill>
              </a:rPr>
              <a:t> plan sur la ville engloutie par les flots avec une diagonale qui va du coin e haut à gauche au bas à droite.</a:t>
            </a:r>
          </a:p>
          <a:p>
            <a:pPr fontAlgn="auto">
              <a:spcAft>
                <a:spcPts val="0"/>
              </a:spcAft>
              <a:buFont typeface="Arial" panose="020B0604020202020204" pitchFamily="34" charset="0"/>
              <a:buNone/>
              <a:defRPr/>
            </a:pPr>
            <a:r>
              <a:rPr lang="fr-FR" dirty="0"/>
              <a:t>Qu'exprime le visage ? 2 : La femme aigle a l'air plus grandes que les îles qui sont au 2 </a:t>
            </a:r>
            <a:r>
              <a:rPr lang="fr-FR" dirty="0" err="1"/>
              <a:t>ème</a:t>
            </a:r>
            <a:r>
              <a:rPr lang="fr-FR" dirty="0"/>
              <a:t> plan </a:t>
            </a:r>
          </a:p>
          <a:p>
            <a:pPr fontAlgn="auto">
              <a:spcAft>
                <a:spcPts val="0"/>
              </a:spcAft>
              <a:buFont typeface="Arial" panose="020B0604020202020204" pitchFamily="34" charset="0"/>
              <a:buNone/>
              <a:defRPr/>
            </a:pPr>
            <a:r>
              <a:rPr lang="fr-FR" dirty="0">
                <a:solidFill>
                  <a:srgbClr val="FF0000"/>
                </a:solidFill>
              </a:rPr>
              <a:t>Le visage semble neutre par rapport à la trace de sang qui coule de sa bouche. Le regard est fixe. Peut-être est-elle arrivée à satiété.</a:t>
            </a:r>
          </a:p>
          <a:p>
            <a:pPr fontAlgn="auto">
              <a:spcAft>
                <a:spcPts val="0"/>
              </a:spcAft>
              <a:buFont typeface="Arial" panose="020B0604020202020204" pitchFamily="34" charset="0"/>
              <a:buNone/>
              <a:defRPr/>
            </a:pPr>
            <a:r>
              <a:rPr lang="fr-FR" dirty="0"/>
              <a:t>Des cochons ? 3 : on ne voit pas les expressions du visage des cochons </a:t>
            </a:r>
            <a:endParaRPr lang="fr-FR" u="sng" dirty="0"/>
          </a:p>
          <a:p>
            <a:pPr fontAlgn="auto">
              <a:spcAft>
                <a:spcPts val="0"/>
              </a:spcAft>
              <a:buFont typeface="Arial" panose="020B0604020202020204" pitchFamily="34" charset="0"/>
              <a:buNone/>
              <a:defRPr/>
            </a:pPr>
            <a:r>
              <a:rPr lang="fr-FR" dirty="0">
                <a:solidFill>
                  <a:srgbClr val="FF0000"/>
                </a:solidFill>
              </a:rPr>
              <a:t>Parce qu’il n’y a pas de COCHONS ! Ce sont des rapaces repliés sur eux-mêmes !</a:t>
            </a:r>
          </a:p>
          <a:p>
            <a:pPr fontAlgn="auto">
              <a:spcAft>
                <a:spcPts val="0"/>
              </a:spcAft>
              <a:buFont typeface="Arial" panose="020B0604020202020204" pitchFamily="34" charset="0"/>
              <a:buNone/>
              <a:defRPr/>
            </a:pPr>
            <a:r>
              <a:rPr lang="fr-FR" dirty="0"/>
              <a:t/>
            </a:r>
            <a:br>
              <a:rPr lang="fr-FR" dirty="0"/>
            </a:br>
            <a:r>
              <a:rPr lang="fr-FR" dirty="0"/>
              <a:t/>
            </a:r>
            <a:br>
              <a:rPr lang="fr-FR" dirty="0"/>
            </a:br>
            <a:endParaRPr lang="fr-FR" dirty="0"/>
          </a:p>
        </p:txBody>
      </p:sp>
      <p:pic>
        <p:nvPicPr>
          <p:cNvPr id="22531" name="Image 4"/>
          <p:cNvPicPr>
            <a:picLocks noChangeAspect="1"/>
          </p:cNvPicPr>
          <p:nvPr/>
        </p:nvPicPr>
        <p:blipFill>
          <a:blip r:embed="rId3"/>
          <a:srcRect/>
          <a:stretch>
            <a:fillRect/>
          </a:stretch>
        </p:blipFill>
        <p:spPr bwMode="auto">
          <a:xfrm>
            <a:off x="6096000" y="76200"/>
            <a:ext cx="4432300" cy="6705600"/>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773613" y="2057400"/>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336550" y="149225"/>
            <a:ext cx="4435475" cy="917575"/>
          </a:xfrm>
        </p:spPr>
        <p:txBody>
          <a:bodyPr rtlCol="0" anchor="t">
            <a:normAutofit/>
          </a:bodyPr>
          <a:lstStyle/>
          <a:p>
            <a:pPr fontAlgn="auto">
              <a:spcAft>
                <a:spcPts val="0"/>
              </a:spcAft>
              <a:defRPr/>
            </a:pPr>
            <a:r>
              <a:rPr lang="fr-FR" dirty="0"/>
              <a:t>N° 13 </a:t>
            </a:r>
            <a:r>
              <a:rPr lang="fr-FR" i="1" dirty="0">
                <a:solidFill>
                  <a:schemeClr val="accent6"/>
                </a:solidFill>
              </a:rPr>
              <a:t>Paulin </a:t>
            </a:r>
            <a:r>
              <a:rPr lang="fr-FR" i="1" dirty="0">
                <a:solidFill>
                  <a:schemeClr val="accent1"/>
                </a:solidFill>
              </a:rPr>
              <a:t>&amp; Alysson</a:t>
            </a:r>
            <a:r>
              <a:rPr lang="fr-FR" dirty="0"/>
              <a:t/>
            </a:r>
            <a:br>
              <a:rPr lang="fr-FR" dirty="0"/>
            </a:br>
            <a:r>
              <a:rPr lang="fr-FR" sz="2000" dirty="0"/>
              <a:t>Gustave MOREAU, </a:t>
            </a:r>
            <a:r>
              <a:rPr lang="fr-FR" sz="2000" i="1" dirty="0"/>
              <a:t>Les Sirènes</a:t>
            </a:r>
          </a:p>
        </p:txBody>
      </p:sp>
      <p:sp>
        <p:nvSpPr>
          <p:cNvPr id="4" name="Espace réservé du texte 3">
            <a:extLst>
              <a:ext uri="{FF2B5EF4-FFF2-40B4-BE49-F238E27FC236}"/>
            </a:extLst>
          </p:cNvPr>
          <p:cNvSpPr>
            <a:spLocks noGrp="1"/>
          </p:cNvSpPr>
          <p:nvPr>
            <p:ph type="body" sz="half" idx="2"/>
          </p:nvPr>
        </p:nvSpPr>
        <p:spPr>
          <a:xfrm>
            <a:off x="335902" y="992648"/>
            <a:ext cx="6591365" cy="3811588"/>
          </a:xfrm>
        </p:spPr>
        <p:txBody>
          <a:bodyPr rtlCol="0">
            <a:normAutofit fontScale="92500"/>
          </a:bodyPr>
          <a:lstStyle/>
          <a:p>
            <a:pPr fontAlgn="auto">
              <a:lnSpc>
                <a:spcPct val="150000"/>
              </a:lnSpc>
              <a:spcBef>
                <a:spcPts val="0"/>
              </a:spcBef>
              <a:spcAft>
                <a:spcPts val="0"/>
              </a:spcAft>
              <a:buFont typeface="Arial" panose="020B0604020202020204" pitchFamily="34" charset="0"/>
              <a:buNone/>
              <a:defRPr/>
            </a:pPr>
            <a:r>
              <a:rPr lang="fr-FR" u="sng" dirty="0"/>
              <a:t>Questions à Paulin : </a:t>
            </a:r>
            <a:r>
              <a:rPr lang="fr-FR" dirty="0"/>
              <a:t>Quelles lignes directrices ? Rames / mât ? Quelles couleurs ?</a:t>
            </a:r>
          </a:p>
          <a:p>
            <a:pPr fontAlgn="auto">
              <a:lnSpc>
                <a:spcPct val="150000"/>
              </a:lnSpc>
              <a:spcBef>
                <a:spcPts val="0"/>
              </a:spcBef>
              <a:spcAft>
                <a:spcPts val="0"/>
              </a:spcAft>
              <a:buFont typeface="Arial" panose="020B0604020202020204" pitchFamily="34" charset="0"/>
              <a:buNone/>
              <a:defRPr/>
            </a:pPr>
            <a:r>
              <a:rPr lang="fr-FR" dirty="0"/>
              <a:t>Que symbolise le rocher de l’arrière-plan ?</a:t>
            </a:r>
          </a:p>
          <a:p>
            <a:pPr fontAlgn="auto">
              <a:lnSpc>
                <a:spcPct val="150000"/>
              </a:lnSpc>
              <a:spcBef>
                <a:spcPts val="0"/>
              </a:spcBef>
              <a:spcAft>
                <a:spcPts val="0"/>
              </a:spcAft>
              <a:buFont typeface="Arial" panose="020B0604020202020204" pitchFamily="34" charset="0"/>
              <a:buNone/>
              <a:defRPr/>
            </a:pPr>
            <a:r>
              <a:rPr lang="fr-FR" dirty="0"/>
              <a:t>Quelles références ?</a:t>
            </a:r>
          </a:p>
          <a:p>
            <a:pPr fontAlgn="auto">
              <a:spcAft>
                <a:spcPts val="0"/>
              </a:spcAft>
              <a:buFont typeface="Arial" panose="020B0604020202020204" pitchFamily="34" charset="0"/>
              <a:buNone/>
              <a:defRPr/>
            </a:pPr>
            <a:r>
              <a:rPr lang="fr-FR" u="sng" dirty="0"/>
              <a:t>Questions à Alysson :</a:t>
            </a:r>
            <a:r>
              <a:rPr lang="fr-FR" dirty="0"/>
              <a:t> </a:t>
            </a:r>
          </a:p>
          <a:p>
            <a:pPr fontAlgn="auto">
              <a:spcAft>
                <a:spcPts val="0"/>
              </a:spcAft>
              <a:buFont typeface="Arial" panose="020B0604020202020204" pitchFamily="34" charset="0"/>
              <a:buNone/>
              <a:defRPr/>
            </a:pPr>
            <a:r>
              <a:rPr lang="fr-FR" dirty="0"/>
              <a:t>Qu'est-ce qu'une « pirogue » ? </a:t>
            </a:r>
            <a:r>
              <a:rPr lang="fr-FR" dirty="0">
                <a:solidFill>
                  <a:schemeClr val="accent6"/>
                </a:solidFill>
              </a:rPr>
              <a:t>Barque africaine longue et étroite </a:t>
            </a:r>
            <a:r>
              <a:rPr lang="fr-FR" dirty="0">
                <a:solidFill>
                  <a:srgbClr val="FF0000"/>
                </a:solidFill>
              </a:rPr>
              <a:t>DONC ICI C’EST PLUTÔT UN NAVIRE, UN GALION</a:t>
            </a:r>
          </a:p>
          <a:p>
            <a:pPr fontAlgn="auto">
              <a:spcAft>
                <a:spcPts val="0"/>
              </a:spcAft>
              <a:buFont typeface="Arial" panose="020B0604020202020204" pitchFamily="34" charset="0"/>
              <a:buNone/>
              <a:defRPr/>
            </a:pPr>
            <a:r>
              <a:rPr lang="fr-FR" dirty="0"/>
              <a:t>De quand date le mythe des sirènes ? </a:t>
            </a:r>
            <a:r>
              <a:rPr lang="fr-FR" dirty="0">
                <a:solidFill>
                  <a:schemeClr val="accent6"/>
                </a:solidFill>
              </a:rPr>
              <a:t>De -470 avant Jésus-Christ.</a:t>
            </a:r>
          </a:p>
          <a:p>
            <a:pPr fontAlgn="auto">
              <a:spcAft>
                <a:spcPts val="0"/>
              </a:spcAft>
              <a:buFont typeface="Arial" panose="020B0604020202020204" pitchFamily="34" charset="0"/>
              <a:buNone/>
              <a:defRPr/>
            </a:pPr>
            <a:r>
              <a:rPr lang="fr-FR" dirty="0"/>
              <a:t>Compare avec l'époque de Louis IV. </a:t>
            </a:r>
            <a:r>
              <a:rPr lang="fr-FR" dirty="0">
                <a:solidFill>
                  <a:srgbClr val="FF0000"/>
                </a:solidFill>
              </a:rPr>
              <a:t>DONC RIEN à VOIR AVEC Louis XIV 1638-1715 !</a:t>
            </a:r>
          </a:p>
          <a:p>
            <a:pPr fontAlgn="auto">
              <a:spcAft>
                <a:spcPts val="0"/>
              </a:spcAft>
              <a:buFont typeface="Arial" panose="020B0604020202020204" pitchFamily="34" charset="0"/>
              <a:buNone/>
              <a:defRPr/>
            </a:pPr>
            <a:r>
              <a:rPr lang="fr-FR" dirty="0"/>
              <a:t>Dans quel sens va le bateau ? </a:t>
            </a:r>
            <a:r>
              <a:rPr lang="fr-FR" strike="sngStrike" dirty="0"/>
              <a:t>Le bateau a l’air de partir du paysage</a:t>
            </a:r>
            <a:r>
              <a:rPr lang="fr-FR" dirty="0"/>
              <a:t>. </a:t>
            </a:r>
            <a:r>
              <a:rPr lang="fr-FR" dirty="0">
                <a:solidFill>
                  <a:srgbClr val="FF0000"/>
                </a:solidFill>
              </a:rPr>
              <a:t>NON car on voit la proue du navire et les voiles sont fermées… IL vient d’arriver et va Y RESTER!</a:t>
            </a:r>
            <a:r>
              <a:rPr lang="fr-FR" i="1" dirty="0"/>
              <a:t> dans tous les sens du terme  !</a:t>
            </a:r>
            <a:endParaRPr lang="fr-FR" dirty="0">
              <a:solidFill>
                <a:srgbClr val="FF0000"/>
              </a:solidFill>
            </a:endParaRPr>
          </a:p>
          <a:p>
            <a:pPr fontAlgn="auto">
              <a:spcBef>
                <a:spcPts val="0"/>
              </a:spcBef>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endParaRPr lang="fr-FR" dirty="0"/>
          </a:p>
        </p:txBody>
      </p:sp>
      <p:pic>
        <p:nvPicPr>
          <p:cNvPr id="3" name="Shape">
            <a:hlinkClick r:id="" action="ppaction://media"/>
          </p:cNvPr>
          <p:cNvPicPr>
            <a:picLocks noRot="1" noChangeAspect="1"/>
          </p:cNvPicPr>
          <p:nvPr>
            <a:audioFile r:link="rId1"/>
          </p:nvPr>
        </p:nvPicPr>
        <p:blipFill>
          <a:blip r:embed="rId3"/>
          <a:srcRect/>
          <a:stretch>
            <a:fillRect/>
          </a:stretch>
        </p:blipFill>
        <p:spPr bwMode="auto">
          <a:xfrm>
            <a:off x="4162425" y="1677988"/>
            <a:ext cx="609600" cy="609600"/>
          </a:xfrm>
          <a:prstGeom prst="rect">
            <a:avLst/>
          </a:prstGeom>
          <a:noFill/>
          <a:ln w="9525">
            <a:noFill/>
            <a:miter lim="800000"/>
            <a:headEnd/>
            <a:tailEnd/>
          </a:ln>
        </p:spPr>
      </p:pic>
      <p:pic>
        <p:nvPicPr>
          <p:cNvPr id="26628" name="Image 4"/>
          <p:cNvPicPr>
            <a:picLocks noChangeAspect="1"/>
          </p:cNvPicPr>
          <p:nvPr/>
        </p:nvPicPr>
        <p:blipFill>
          <a:blip r:embed="rId4"/>
          <a:srcRect l="31990" t="10593" r="20561" b="16719"/>
          <a:stretch>
            <a:fillRect/>
          </a:stretch>
        </p:blipFill>
        <p:spPr bwMode="auto">
          <a:xfrm>
            <a:off x="3246438" y="4116388"/>
            <a:ext cx="3986212" cy="2674937"/>
          </a:xfrm>
          <a:prstGeom prst="rect">
            <a:avLst/>
          </a:prstGeom>
          <a:noFill/>
          <a:ln w="9525">
            <a:noFill/>
            <a:miter lim="800000"/>
            <a:headEnd/>
            <a:tailEnd/>
          </a:ln>
        </p:spPr>
      </p:pic>
      <p:pic>
        <p:nvPicPr>
          <p:cNvPr id="26629" name="Image 5"/>
          <p:cNvPicPr>
            <a:picLocks noChangeAspect="1"/>
          </p:cNvPicPr>
          <p:nvPr/>
        </p:nvPicPr>
        <p:blipFill>
          <a:blip r:embed="rId5"/>
          <a:srcRect l="30437" t="31139" r="23929" b="38225"/>
          <a:stretch>
            <a:fillRect/>
          </a:stretch>
        </p:blipFill>
        <p:spPr bwMode="auto">
          <a:xfrm>
            <a:off x="7537450" y="4418013"/>
            <a:ext cx="4318000" cy="1628775"/>
          </a:xfrm>
          <a:prstGeom prst="rect">
            <a:avLst/>
          </a:prstGeom>
          <a:noFill/>
          <a:ln w="9525">
            <a:noFill/>
            <a:miter lim="800000"/>
            <a:headEnd/>
            <a:tailEnd/>
          </a:ln>
        </p:spPr>
      </p:pic>
      <p:pic>
        <p:nvPicPr>
          <p:cNvPr id="26630" name="Image 6"/>
          <p:cNvPicPr>
            <a:picLocks noChangeAspect="1"/>
          </p:cNvPicPr>
          <p:nvPr/>
        </p:nvPicPr>
        <p:blipFill>
          <a:blip r:embed="rId6"/>
          <a:srcRect/>
          <a:stretch>
            <a:fillRect/>
          </a:stretch>
        </p:blipFill>
        <p:spPr bwMode="auto">
          <a:xfrm>
            <a:off x="6927850" y="4763"/>
            <a:ext cx="5264150" cy="4111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64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457200"/>
            <a:ext cx="11028362" cy="531813"/>
          </a:xfrm>
        </p:spPr>
        <p:txBody>
          <a:bodyPr rtlCol="0" anchor="t">
            <a:normAutofit/>
          </a:bodyPr>
          <a:lstStyle/>
          <a:p>
            <a:pPr fontAlgn="auto">
              <a:spcAft>
                <a:spcPts val="0"/>
              </a:spcAft>
              <a:defRPr/>
            </a:pPr>
            <a:r>
              <a:rPr lang="fr-FR" dirty="0"/>
              <a:t>N° 14 </a:t>
            </a:r>
            <a:r>
              <a:rPr lang="fr-FR" i="1" dirty="0">
                <a:solidFill>
                  <a:schemeClr val="accent6"/>
                </a:solidFill>
              </a:rPr>
              <a:t>Emilia </a:t>
            </a:r>
            <a:r>
              <a:rPr lang="fr-FR" dirty="0"/>
              <a:t>Hans THOMA, </a:t>
            </a:r>
            <a:r>
              <a:rPr lang="fr-FR" i="1" dirty="0"/>
              <a:t>Eight </a:t>
            </a:r>
            <a:r>
              <a:rPr lang="fr-FR" i="1" dirty="0" err="1"/>
              <a:t>women</a:t>
            </a:r>
            <a:r>
              <a:rPr lang="fr-FR" i="1" dirty="0"/>
              <a:t> dancing in </a:t>
            </a:r>
            <a:r>
              <a:rPr lang="fr-FR" i="1" dirty="0" err="1"/>
              <a:t>bird</a:t>
            </a:r>
            <a:r>
              <a:rPr lang="fr-FR" i="1" dirty="0"/>
              <a:t> bodies</a:t>
            </a:r>
          </a:p>
        </p:txBody>
      </p:sp>
      <p:sp>
        <p:nvSpPr>
          <p:cNvPr id="4" name="Espace réservé du texte 3">
            <a:extLst>
              <a:ext uri="{FF2B5EF4-FFF2-40B4-BE49-F238E27FC236}"/>
            </a:extLst>
          </p:cNvPr>
          <p:cNvSpPr>
            <a:spLocks noGrp="1"/>
          </p:cNvSpPr>
          <p:nvPr>
            <p:ph type="body" sz="half" idx="2"/>
          </p:nvPr>
        </p:nvSpPr>
        <p:spPr>
          <a:xfrm>
            <a:off x="98425" y="1096963"/>
            <a:ext cx="4881563" cy="5761037"/>
          </a:xfrm>
        </p:spPr>
        <p:txBody>
          <a:bodyPr rtlCol="0">
            <a:normAutofit fontScale="62500" lnSpcReduction="20000"/>
          </a:bodyPr>
          <a:lstStyle/>
          <a:p>
            <a:pPr fontAlgn="auto">
              <a:lnSpc>
                <a:spcPct val="120000"/>
              </a:lnSpc>
              <a:spcBef>
                <a:spcPts val="0"/>
              </a:spcBef>
              <a:spcAft>
                <a:spcPts val="0"/>
              </a:spcAft>
              <a:buFont typeface="Arial" panose="020B0604020202020204" pitchFamily="34" charset="0"/>
              <a:buNone/>
              <a:defRPr/>
            </a:pPr>
            <a:r>
              <a:rPr lang="en-US" sz="2600" dirty="0"/>
              <a:t>Le </a:t>
            </a:r>
            <a:r>
              <a:rPr lang="fr-FR" sz="2600" dirty="0"/>
              <a:t>titre est</a:t>
            </a:r>
            <a:r>
              <a:rPr lang="en-US" sz="2600" dirty="0"/>
              <a:t>: Eight women dancing in bird bodies.</a:t>
            </a:r>
            <a:endParaRPr lang="fr-FR" sz="2600" dirty="0"/>
          </a:p>
          <a:p>
            <a:pPr fontAlgn="auto">
              <a:lnSpc>
                <a:spcPct val="120000"/>
              </a:lnSpc>
              <a:spcBef>
                <a:spcPts val="0"/>
              </a:spcBef>
              <a:spcAft>
                <a:spcPts val="0"/>
              </a:spcAft>
              <a:buFont typeface="Arial" panose="020B0604020202020204" pitchFamily="34" charset="0"/>
              <a:buNone/>
              <a:defRPr/>
            </a:pPr>
            <a:r>
              <a:rPr lang="fr-FR" sz="2600" dirty="0"/>
              <a:t>L’auteur est : Hans THOMA.</a:t>
            </a:r>
          </a:p>
          <a:p>
            <a:pPr fontAlgn="auto">
              <a:lnSpc>
                <a:spcPct val="120000"/>
              </a:lnSpc>
              <a:spcBef>
                <a:spcPts val="0"/>
              </a:spcBef>
              <a:spcAft>
                <a:spcPts val="0"/>
              </a:spcAft>
              <a:buFont typeface="Arial" panose="020B0604020202020204" pitchFamily="34" charset="0"/>
              <a:buNone/>
              <a:defRPr/>
            </a:pPr>
            <a:r>
              <a:rPr lang="fr-FR" sz="2600" dirty="0"/>
              <a:t>La date de création est : 1892</a:t>
            </a:r>
          </a:p>
          <a:p>
            <a:pPr fontAlgn="auto">
              <a:lnSpc>
                <a:spcPct val="120000"/>
              </a:lnSpc>
              <a:spcBef>
                <a:spcPts val="0"/>
              </a:spcBef>
              <a:spcAft>
                <a:spcPts val="0"/>
              </a:spcAft>
              <a:buFont typeface="Arial" panose="020B0604020202020204" pitchFamily="34" charset="0"/>
              <a:buNone/>
              <a:defRPr/>
            </a:pPr>
            <a:r>
              <a:rPr lang="fr-FR" sz="2600" dirty="0"/>
              <a:t>Je trouve ses femmes oiseaux joyeuses.</a:t>
            </a:r>
          </a:p>
          <a:p>
            <a:pPr fontAlgn="auto">
              <a:lnSpc>
                <a:spcPct val="120000"/>
              </a:lnSpc>
              <a:spcBef>
                <a:spcPts val="0"/>
              </a:spcBef>
              <a:spcAft>
                <a:spcPts val="0"/>
              </a:spcAft>
              <a:buFont typeface="Arial" panose="020B0604020202020204" pitchFamily="34" charset="0"/>
              <a:buNone/>
              <a:defRPr/>
            </a:pPr>
            <a:r>
              <a:rPr lang="fr-FR" sz="2600" dirty="0"/>
              <a:t>Le message est qu’elles dansent en joies. Et  sans vouloir tuer un homme.</a:t>
            </a:r>
          </a:p>
          <a:p>
            <a:pPr fontAlgn="auto">
              <a:lnSpc>
                <a:spcPct val="120000"/>
              </a:lnSpc>
              <a:spcBef>
                <a:spcPts val="0"/>
              </a:spcBef>
              <a:spcAft>
                <a:spcPts val="0"/>
              </a:spcAft>
              <a:buFont typeface="Arial" panose="020B0604020202020204" pitchFamily="34" charset="0"/>
              <a:buNone/>
              <a:defRPr/>
            </a:pPr>
            <a:r>
              <a:rPr lang="fr-FR" sz="2600" dirty="0"/>
              <a:t>J’ai voulus prendre cette peinture car elles me font rires. </a:t>
            </a:r>
          </a:p>
          <a:p>
            <a:pPr fontAlgn="auto">
              <a:spcAft>
                <a:spcPts val="0"/>
              </a:spcAft>
              <a:buFont typeface="Arial" panose="020B0604020202020204" pitchFamily="34" charset="0"/>
              <a:buNone/>
              <a:defRPr/>
            </a:pPr>
            <a:r>
              <a:rPr lang="fr-FR" sz="2900" u="sng" dirty="0"/>
              <a:t>Questions à Emilia :</a:t>
            </a:r>
          </a:p>
          <a:p>
            <a:pPr fontAlgn="auto">
              <a:spcAft>
                <a:spcPts val="0"/>
              </a:spcAft>
              <a:buFont typeface="Arial" panose="020B0604020202020204" pitchFamily="34" charset="0"/>
              <a:buNone/>
              <a:defRPr/>
            </a:pPr>
            <a:r>
              <a:rPr lang="fr-FR" sz="2900" dirty="0"/>
              <a:t>Que représente le tableau ? </a:t>
            </a:r>
            <a:r>
              <a:rPr lang="fr-FR" sz="2900" dirty="0">
                <a:solidFill>
                  <a:srgbClr val="FF0000"/>
                </a:solidFill>
              </a:rPr>
              <a:t>Huit personnages sont debout sur une plage de sable clair devant la mer en fond bleu. </a:t>
            </a:r>
            <a:r>
              <a:rPr lang="fr-FR" sz="2900" dirty="0">
                <a:solidFill>
                  <a:schemeClr val="accent6"/>
                </a:solidFill>
              </a:rPr>
              <a:t>Le haut </a:t>
            </a:r>
            <a:r>
              <a:rPr lang="fr-FR" sz="2900" dirty="0">
                <a:solidFill>
                  <a:srgbClr val="FF0000"/>
                </a:solidFill>
              </a:rPr>
              <a:t>des corps est humain, féminin (sauf peut-être le personnage central…), dénudé, aux cheveux châtains, elles ne sourient pas. Le bas du corps a le tronc et les pattes </a:t>
            </a:r>
            <a:r>
              <a:rPr lang="fr-FR" sz="2900" dirty="0">
                <a:solidFill>
                  <a:schemeClr val="accent6"/>
                </a:solidFill>
              </a:rPr>
              <a:t>d’oiseaux</a:t>
            </a:r>
            <a:r>
              <a:rPr lang="fr-FR" sz="2900" dirty="0">
                <a:solidFill>
                  <a:srgbClr val="FF0000"/>
                </a:solidFill>
              </a:rPr>
              <a:t>, clairs de face et sombre de dos, RAPPELANT LA DUALITE DES SIRENES : </a:t>
            </a:r>
            <a:r>
              <a:rPr lang="fr-FR" sz="2900" u="sng" dirty="0">
                <a:solidFill>
                  <a:srgbClr val="FF0000"/>
                </a:solidFill>
              </a:rPr>
              <a:t>séductrices et tueuses </a:t>
            </a:r>
            <a:r>
              <a:rPr lang="fr-FR" sz="2900" dirty="0">
                <a:solidFill>
                  <a:srgbClr val="FF0000"/>
                </a:solidFill>
              </a:rPr>
              <a:t>!</a:t>
            </a:r>
          </a:p>
          <a:p>
            <a:pPr fontAlgn="auto">
              <a:spcAft>
                <a:spcPts val="0"/>
              </a:spcAft>
              <a:buFont typeface="Arial" panose="020B0604020202020204" pitchFamily="34" charset="0"/>
              <a:buNone/>
              <a:defRPr/>
            </a:pPr>
            <a:r>
              <a:rPr lang="fr-FR" sz="2900" dirty="0"/>
              <a:t>Comment voit-on qu’elles dansent ? </a:t>
            </a:r>
            <a:r>
              <a:rPr lang="fr-FR" sz="2900" dirty="0">
                <a:solidFill>
                  <a:srgbClr val="FF0000"/>
                </a:solidFill>
              </a:rPr>
              <a:t>La courbe des </a:t>
            </a:r>
            <a:r>
              <a:rPr lang="fr-FR" sz="2900" dirty="0">
                <a:solidFill>
                  <a:schemeClr val="accent6"/>
                </a:solidFill>
              </a:rPr>
              <a:t>bras levés</a:t>
            </a:r>
            <a:r>
              <a:rPr lang="fr-FR" sz="2900" dirty="0">
                <a:solidFill>
                  <a:srgbClr val="FF0000"/>
                </a:solidFill>
              </a:rPr>
              <a:t> est arrondie. Les doigts suivent des gestes élégants et les serres et ergots sont pointés vers le sol. L’alternance des sirènes de face et de dos rappelle la chorégraphie d’un ballet.</a:t>
            </a:r>
          </a:p>
          <a:p>
            <a:pPr fontAlgn="auto">
              <a:spcAft>
                <a:spcPts val="0"/>
              </a:spcAft>
              <a:buFont typeface="Arial" panose="020B0604020202020204" pitchFamily="34" charset="0"/>
              <a:buNone/>
              <a:defRPr/>
            </a:pPr>
            <a:endParaRPr lang="fr-FR" dirty="0"/>
          </a:p>
        </p:txBody>
      </p:sp>
      <p:pic>
        <p:nvPicPr>
          <p:cNvPr id="27651" name="Image 4"/>
          <p:cNvPicPr>
            <a:picLocks noChangeAspect="1"/>
          </p:cNvPicPr>
          <p:nvPr/>
        </p:nvPicPr>
        <p:blipFill>
          <a:blip r:embed="rId4"/>
          <a:srcRect/>
          <a:stretch>
            <a:fillRect/>
          </a:stretch>
        </p:blipFill>
        <p:spPr bwMode="auto">
          <a:xfrm>
            <a:off x="4979988" y="1173163"/>
            <a:ext cx="7219950" cy="4652962"/>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5"/>
          <a:srcRect/>
          <a:stretch>
            <a:fillRect/>
          </a:stretch>
        </p:blipFill>
        <p:spPr bwMode="auto">
          <a:xfrm>
            <a:off x="4254500" y="2819400"/>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90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p:txBody>
          <a:bodyPr rtlCol="0" anchor="t">
            <a:normAutofit fontScale="90000"/>
          </a:bodyPr>
          <a:lstStyle/>
          <a:p>
            <a:pPr fontAlgn="auto">
              <a:spcAft>
                <a:spcPts val="0"/>
              </a:spcAft>
              <a:defRPr/>
            </a:pPr>
            <a:r>
              <a:rPr lang="fr-FR" dirty="0"/>
              <a:t>N° 16 </a:t>
            </a:r>
            <a:r>
              <a:rPr lang="fr-FR" i="1" dirty="0">
                <a:solidFill>
                  <a:schemeClr val="accent6"/>
                </a:solidFill>
              </a:rPr>
              <a:t>Enora</a:t>
            </a:r>
            <a:r>
              <a:rPr lang="fr-FR" dirty="0"/>
              <a:t/>
            </a:r>
            <a:br>
              <a:rPr lang="fr-FR" dirty="0"/>
            </a:br>
            <a:r>
              <a:rPr lang="fr-FR" dirty="0"/>
              <a:t>Herbert James DRAPER ,</a:t>
            </a:r>
            <a:br>
              <a:rPr lang="fr-FR" dirty="0"/>
            </a:br>
            <a:r>
              <a:rPr lang="fr-FR" i="1" dirty="0" err="1"/>
              <a:t>Ulysses</a:t>
            </a:r>
            <a:r>
              <a:rPr lang="fr-FR" i="1" dirty="0"/>
              <a:t> and the </a:t>
            </a:r>
            <a:r>
              <a:rPr lang="fr-FR" i="1" dirty="0" err="1"/>
              <a:t>Sirens</a:t>
            </a:r>
            <a:r>
              <a:rPr lang="fr-FR" i="1" dirty="0"/>
              <a:t> </a:t>
            </a:r>
            <a:r>
              <a:rPr lang="fr-FR" dirty="0"/>
              <a:t>1909</a:t>
            </a:r>
          </a:p>
        </p:txBody>
      </p:sp>
      <p:sp>
        <p:nvSpPr>
          <p:cNvPr id="4" name="Espace réservé du texte 3">
            <a:extLst>
              <a:ext uri="{FF2B5EF4-FFF2-40B4-BE49-F238E27FC236}"/>
            </a:extLst>
          </p:cNvPr>
          <p:cNvSpPr>
            <a:spLocks noGrp="1"/>
          </p:cNvSpPr>
          <p:nvPr>
            <p:ph type="body" sz="half" idx="2"/>
          </p:nvPr>
        </p:nvSpPr>
        <p:spPr>
          <a:xfrm>
            <a:off x="478302" y="2057400"/>
            <a:ext cx="4293723" cy="4343400"/>
          </a:xfrm>
        </p:spPr>
        <p:txBody>
          <a:bodyPr rtlCol="0">
            <a:normAutofit fontScale="85000" lnSpcReduction="20000"/>
          </a:bodyPr>
          <a:lstStyle/>
          <a:p>
            <a:pPr fontAlgn="auto">
              <a:spcAft>
                <a:spcPts val="0"/>
              </a:spcAft>
              <a:buFont typeface="Arial" panose="020B0604020202020204" pitchFamily="34" charset="0"/>
              <a:buNone/>
              <a:defRPr/>
            </a:pPr>
            <a:r>
              <a:rPr lang="fr-FR" u="sng" dirty="0"/>
              <a:t>Questions à Enora :</a:t>
            </a:r>
          </a:p>
          <a:p>
            <a:pPr fontAlgn="auto">
              <a:spcAft>
                <a:spcPts val="0"/>
              </a:spcAft>
              <a:buFont typeface="Arial" panose="020B0604020202020204" pitchFamily="34" charset="0"/>
              <a:buNone/>
              <a:defRPr/>
            </a:pPr>
            <a:r>
              <a:rPr lang="fr-FR" dirty="0"/>
              <a:t>Comment sais-tu que cet homme se nomme Ulysse </a:t>
            </a:r>
            <a:r>
              <a:rPr lang="fr-FR" strike="sngStrike" dirty="0"/>
              <a:t>? Je sais que l'homme au c'est Ulysse car c'est le personnage principal dans le </a:t>
            </a:r>
            <a:r>
              <a:rPr lang="fr-FR" strike="sngStrike" dirty="0" err="1"/>
              <a:t>tritre</a:t>
            </a:r>
            <a:r>
              <a:rPr lang="fr-FR" strike="sngStrike" dirty="0"/>
              <a:t> donc il est forcément au milieu de l'action.</a:t>
            </a:r>
            <a:br>
              <a:rPr lang="fr-FR" strike="sngStrike" dirty="0"/>
            </a:br>
            <a:r>
              <a:rPr lang="fr-FR" dirty="0">
                <a:solidFill>
                  <a:srgbClr val="FF0000"/>
                </a:solidFill>
              </a:rPr>
              <a:t>Car l’image fait référence à un chant célèbre de </a:t>
            </a:r>
            <a:r>
              <a:rPr lang="fr-FR" u="sng" dirty="0">
                <a:solidFill>
                  <a:srgbClr val="FF0000"/>
                </a:solidFill>
              </a:rPr>
              <a:t>Odyssée</a:t>
            </a:r>
            <a:r>
              <a:rPr lang="fr-FR" dirty="0">
                <a:solidFill>
                  <a:srgbClr val="FF0000"/>
                </a:solidFill>
              </a:rPr>
              <a:t> d’Homère où Ulysse se fait attacher au mât pour écouter le chant des sirènes qui détiennent le savoir universel.</a:t>
            </a:r>
          </a:p>
          <a:p>
            <a:pPr fontAlgn="auto">
              <a:spcAft>
                <a:spcPts val="0"/>
              </a:spcAft>
              <a:buFont typeface="Arial" panose="020B0604020202020204" pitchFamily="34" charset="0"/>
              <a:buNone/>
              <a:defRPr/>
            </a:pPr>
            <a:r>
              <a:rPr lang="fr-FR" dirty="0"/>
              <a:t>Un « casque » ? </a:t>
            </a:r>
            <a:r>
              <a:rPr lang="fr-FR" strike="sngStrike" dirty="0"/>
              <a:t>Certains homme avaient des casques</a:t>
            </a:r>
            <a:r>
              <a:rPr lang="fr-FR" dirty="0">
                <a:solidFill>
                  <a:srgbClr val="FF0000"/>
                </a:solidFill>
              </a:rPr>
              <a:t>. Ils se sont fait un bandage de </a:t>
            </a:r>
            <a:r>
              <a:rPr lang="fr-FR" dirty="0" err="1">
                <a:solidFill>
                  <a:srgbClr val="FF0000"/>
                </a:solidFill>
              </a:rPr>
              <a:t>fortue</a:t>
            </a:r>
            <a:r>
              <a:rPr lang="fr-FR" dirty="0">
                <a:solidFill>
                  <a:srgbClr val="FF0000"/>
                </a:solidFill>
              </a:rPr>
              <a:t> en se faisant couler de la cire dans les oreilles pour ne pas succomber à l’appel des sirènes meurtrières.</a:t>
            </a:r>
          </a:p>
          <a:p>
            <a:pPr fontAlgn="auto">
              <a:spcAft>
                <a:spcPts val="0"/>
              </a:spcAft>
              <a:buFont typeface="Arial" panose="020B0604020202020204" pitchFamily="34" charset="0"/>
              <a:buNone/>
              <a:defRPr/>
            </a:pPr>
            <a:r>
              <a:rPr lang="fr-FR" dirty="0"/>
              <a:t>Que veut dire « queue de sirène » ?</a:t>
            </a:r>
            <a:r>
              <a:rPr lang="fr-FR" dirty="0">
                <a:solidFill>
                  <a:schemeClr val="accent6"/>
                </a:solidFill>
              </a:rPr>
              <a:t> Queue de sirène signifie une queue avec des </a:t>
            </a:r>
            <a:r>
              <a:rPr lang="fr-FR" dirty="0" err="1">
                <a:solidFill>
                  <a:schemeClr val="accent6"/>
                </a:solidFill>
              </a:rPr>
              <a:t>é</a:t>
            </a:r>
            <a:r>
              <a:rPr lang="fr-FR" strike="sngStrike" dirty="0" err="1">
                <a:solidFill>
                  <a:schemeClr val="accent6"/>
                </a:solidFill>
              </a:rPr>
              <a:t>qu</a:t>
            </a:r>
            <a:r>
              <a:rPr lang="fr-FR" dirty="0" err="1">
                <a:solidFill>
                  <a:schemeClr val="accent6"/>
                </a:solidFill>
              </a:rPr>
              <a:t>ailles</a:t>
            </a:r>
            <a:r>
              <a:rPr lang="fr-FR" dirty="0">
                <a:solidFill>
                  <a:schemeClr val="accent6"/>
                </a:solidFill>
              </a:rPr>
              <a:t> sur le bas du corp</a:t>
            </a:r>
            <a:r>
              <a:rPr lang="fr-FR" dirty="0">
                <a:solidFill>
                  <a:srgbClr val="FF0000"/>
                </a:solidFill>
              </a:rPr>
              <a:t>s</a:t>
            </a:r>
            <a:r>
              <a:rPr lang="fr-FR" dirty="0">
                <a:solidFill>
                  <a:schemeClr val="accent6"/>
                </a:solidFill>
              </a:rPr>
              <a:t>.</a:t>
            </a:r>
          </a:p>
          <a:p>
            <a:pPr fontAlgn="auto">
              <a:spcAft>
                <a:spcPts val="0"/>
              </a:spcAft>
              <a:buFont typeface="Arial" panose="020B0604020202020204" pitchFamily="34" charset="0"/>
              <a:buNone/>
              <a:defRPr/>
            </a:pPr>
            <a:r>
              <a:rPr lang="fr-FR" dirty="0"/>
              <a:t>Pourquoi penses-tu que les trois sirènes n’ont pas la même forme ? </a:t>
            </a:r>
            <a:r>
              <a:rPr lang="fr-FR" strike="sngStrike" dirty="0"/>
              <a:t>Les trois sirènes n'ont pas la même forme car cela se voit sur l'image.</a:t>
            </a:r>
          </a:p>
          <a:p>
            <a:pPr fontAlgn="auto">
              <a:spcAft>
                <a:spcPts val="0"/>
              </a:spcAft>
              <a:buFont typeface="Arial" panose="020B0604020202020204" pitchFamily="34" charset="0"/>
              <a:buNone/>
              <a:defRPr/>
            </a:pPr>
            <a:r>
              <a:rPr lang="fr-FR" dirty="0">
                <a:solidFill>
                  <a:srgbClr val="FF0000"/>
                </a:solidFill>
              </a:rPr>
              <a:t>Celle qui est en contact avec l’eau a une forme de poisson mais celles qui sont émergées ont des jambes humaines, cela suppose donc que les sirènes subissent une </a:t>
            </a:r>
            <a:r>
              <a:rPr lang="fr-FR" b="1" dirty="0">
                <a:solidFill>
                  <a:srgbClr val="FF0000"/>
                </a:solidFill>
              </a:rPr>
              <a:t>métamorphose</a:t>
            </a:r>
            <a:r>
              <a:rPr lang="fr-FR" dirty="0">
                <a:solidFill>
                  <a:srgbClr val="FF0000"/>
                </a:solidFill>
              </a:rPr>
              <a:t> du poisson en humain en-dehors de l’eau.</a:t>
            </a:r>
          </a:p>
        </p:txBody>
      </p:sp>
      <p:pic>
        <p:nvPicPr>
          <p:cNvPr id="30723" name="Image 4"/>
          <p:cNvPicPr>
            <a:picLocks noChangeAspect="1"/>
          </p:cNvPicPr>
          <p:nvPr/>
        </p:nvPicPr>
        <p:blipFill>
          <a:blip r:embed="rId3"/>
          <a:srcRect/>
          <a:stretch>
            <a:fillRect/>
          </a:stretch>
        </p:blipFill>
        <p:spPr bwMode="auto">
          <a:xfrm>
            <a:off x="4657725" y="633413"/>
            <a:ext cx="7534275" cy="6224587"/>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160838" y="2667000"/>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2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539750" y="457200"/>
            <a:ext cx="4448175" cy="1600200"/>
          </a:xfrm>
        </p:spPr>
        <p:txBody>
          <a:bodyPr rtlCol="0" anchor="t">
            <a:normAutofit fontScale="90000"/>
          </a:bodyPr>
          <a:lstStyle/>
          <a:p>
            <a:pPr fontAlgn="auto">
              <a:spcAft>
                <a:spcPts val="0"/>
              </a:spcAft>
              <a:defRPr/>
            </a:pPr>
            <a:r>
              <a:rPr lang="fr-FR" dirty="0"/>
              <a:t>N° 19 </a:t>
            </a:r>
            <a:r>
              <a:rPr lang="fr-FR" i="1" dirty="0">
                <a:solidFill>
                  <a:schemeClr val="accent6"/>
                </a:solidFill>
              </a:rPr>
              <a:t>Constantin </a:t>
            </a:r>
            <a:r>
              <a:rPr lang="fr-FR" i="1" dirty="0">
                <a:solidFill>
                  <a:schemeClr val="accent1"/>
                </a:solidFill>
              </a:rPr>
              <a:t>&amp;</a:t>
            </a:r>
            <a:r>
              <a:rPr lang="fr-FR" i="1" dirty="0">
                <a:solidFill>
                  <a:schemeClr val="accent6"/>
                </a:solidFill>
              </a:rPr>
              <a:t> </a:t>
            </a:r>
            <a:r>
              <a:rPr lang="fr-FR" i="1" dirty="0">
                <a:solidFill>
                  <a:schemeClr val="accent1"/>
                </a:solidFill>
              </a:rPr>
              <a:t>Sacha</a:t>
            </a:r>
            <a:r>
              <a:rPr lang="fr-FR" dirty="0"/>
              <a:t/>
            </a:r>
            <a:br>
              <a:rPr lang="fr-FR" dirty="0"/>
            </a:br>
            <a:r>
              <a:rPr lang="fr-FR" dirty="0"/>
              <a:t>Johann Ulrich KRAUSS</a:t>
            </a:r>
            <a:br>
              <a:rPr lang="fr-FR" dirty="0"/>
            </a:br>
            <a:r>
              <a:rPr lang="fr-FR" i="1" dirty="0" err="1"/>
              <a:t>Proserpinas</a:t>
            </a:r>
            <a:r>
              <a:rPr lang="fr-FR" i="1" dirty="0"/>
              <a:t> Compagnons transformés en sirènes </a:t>
            </a:r>
            <a:r>
              <a:rPr lang="fr-FR" dirty="0"/>
              <a:t>1690</a:t>
            </a:r>
          </a:p>
        </p:txBody>
      </p:sp>
      <p:sp>
        <p:nvSpPr>
          <p:cNvPr id="33794" name="Espace réservé du texte 3"/>
          <p:cNvSpPr>
            <a:spLocks noGrp="1"/>
          </p:cNvSpPr>
          <p:nvPr>
            <p:ph type="body" sz="half" idx="2"/>
          </p:nvPr>
        </p:nvSpPr>
        <p:spPr>
          <a:xfrm>
            <a:off x="280988" y="2057400"/>
            <a:ext cx="4449762" cy="3811588"/>
          </a:xfrm>
        </p:spPr>
        <p:txBody>
          <a:bodyPr/>
          <a:lstStyle/>
          <a:p>
            <a:r>
              <a:rPr lang="fr-FR" u="sng" smtClean="0"/>
              <a:t>Questions à Constantin :</a:t>
            </a:r>
          </a:p>
          <a:p>
            <a:r>
              <a:rPr lang="fr-FR" smtClean="0"/>
              <a:t>Lignes directrices ? </a:t>
            </a:r>
          </a:p>
          <a:p>
            <a:r>
              <a:rPr lang="fr-FR" smtClean="0"/>
              <a:t>Sens de la voile gonflée ?</a:t>
            </a:r>
          </a:p>
          <a:p>
            <a:r>
              <a:rPr lang="fr-FR" smtClean="0"/>
              <a:t>Où vois-tu des jambes ?</a:t>
            </a:r>
          </a:p>
          <a:p>
            <a:r>
              <a:rPr lang="fr-FR" smtClean="0"/>
              <a:t>Justification de ce « elles » ?</a:t>
            </a:r>
          </a:p>
          <a:p>
            <a:r>
              <a:rPr lang="fr-FR" smtClean="0"/>
              <a:t>À quoi sert traditionnellement la figure de proue ?</a:t>
            </a:r>
          </a:p>
          <a:p>
            <a:r>
              <a:rPr lang="fr-FR" smtClean="0"/>
              <a:t>Qui est Proserpine ?</a:t>
            </a:r>
          </a:p>
          <a:p>
            <a:r>
              <a:rPr lang="fr-FR" u="sng" smtClean="0"/>
              <a:t>Questions à Sacha :</a:t>
            </a:r>
          </a:p>
          <a:p>
            <a:r>
              <a:rPr lang="fr-FR" smtClean="0"/>
              <a:t>Qu’a-t-il de « mieux », ce casque ?</a:t>
            </a:r>
          </a:p>
          <a:p>
            <a:r>
              <a:rPr lang="fr-FR" smtClean="0"/>
              <a:t>Quels indices te font dire qu’elles pleurent et paniquent ?</a:t>
            </a:r>
          </a:p>
          <a:p>
            <a:endParaRPr lang="fr-FR" smtClean="0"/>
          </a:p>
        </p:txBody>
      </p:sp>
      <p:pic>
        <p:nvPicPr>
          <p:cNvPr id="33795" name="Image 4"/>
          <p:cNvPicPr>
            <a:picLocks noChangeAspect="1"/>
          </p:cNvPicPr>
          <p:nvPr/>
        </p:nvPicPr>
        <p:blipFill>
          <a:blip r:embed="rId3"/>
          <a:srcRect/>
          <a:stretch>
            <a:fillRect/>
          </a:stretch>
        </p:blipFill>
        <p:spPr bwMode="auto">
          <a:xfrm>
            <a:off x="4987925" y="744538"/>
            <a:ext cx="7204075" cy="5411787"/>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3944938" y="2195513"/>
            <a:ext cx="609600" cy="609600"/>
          </a:xfrm>
          <a:prstGeom prst="rect">
            <a:avLst/>
          </a:prstGeom>
          <a:noFill/>
          <a:ln w="9525">
            <a:noFill/>
            <a:miter lim="800000"/>
            <a:headEnd/>
            <a:tailEnd/>
          </a:ln>
        </p:spPr>
      </p:pic>
      <p:pic>
        <p:nvPicPr>
          <p:cNvPr id="6" name="Shape">
            <a:hlinkClick r:id="" action="ppaction://media"/>
          </p:cNvPr>
          <p:cNvPicPr>
            <a:picLocks noRot="1" noChangeAspect="1"/>
          </p:cNvPicPr>
          <p:nvPr>
            <a:audioFile r:link="rId1"/>
          </p:nvPr>
        </p:nvPicPr>
        <p:blipFill>
          <a:blip r:embed="rId4"/>
          <a:srcRect/>
          <a:stretch>
            <a:fillRect/>
          </a:stretch>
        </p:blipFill>
        <p:spPr bwMode="auto">
          <a:xfrm>
            <a:off x="4229100" y="4991100"/>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0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36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457200"/>
            <a:ext cx="4719637" cy="1600200"/>
          </a:xfrm>
        </p:spPr>
        <p:txBody>
          <a:bodyPr rtlCol="0" anchor="t">
            <a:normAutofit fontScale="90000"/>
          </a:bodyPr>
          <a:lstStyle/>
          <a:p>
            <a:pPr fontAlgn="auto">
              <a:spcAft>
                <a:spcPts val="0"/>
              </a:spcAft>
              <a:defRPr/>
            </a:pPr>
            <a:r>
              <a:rPr lang="fr-FR" dirty="0"/>
              <a:t>N° 22 </a:t>
            </a:r>
            <a:r>
              <a:rPr lang="fr-FR" i="1" dirty="0">
                <a:solidFill>
                  <a:schemeClr val="accent6"/>
                </a:solidFill>
              </a:rPr>
              <a:t>Angelina</a:t>
            </a:r>
            <a:r>
              <a:rPr lang="fr-FR" i="1" dirty="0">
                <a:solidFill>
                  <a:schemeClr val="accent1"/>
                </a:solidFill>
              </a:rPr>
              <a:t> &amp; Clément</a:t>
            </a:r>
            <a:r>
              <a:rPr lang="fr-FR" dirty="0"/>
              <a:t/>
            </a:r>
            <a:br>
              <a:rPr lang="fr-FR" dirty="0"/>
            </a:br>
            <a:r>
              <a:rPr lang="fr-FR" dirty="0"/>
              <a:t>John William WATERHOUSE, </a:t>
            </a:r>
            <a:br>
              <a:rPr lang="fr-FR" dirty="0"/>
            </a:br>
            <a:r>
              <a:rPr lang="fr-FR" i="1" dirty="0"/>
              <a:t>The </a:t>
            </a:r>
            <a:r>
              <a:rPr lang="fr-FR" i="1" dirty="0" err="1"/>
              <a:t>Siren</a:t>
            </a:r>
            <a:r>
              <a:rPr lang="fr-FR" i="1" dirty="0"/>
              <a:t> </a:t>
            </a:r>
            <a:r>
              <a:rPr lang="fr-FR" dirty="0"/>
              <a:t>1900</a:t>
            </a:r>
          </a:p>
        </p:txBody>
      </p:sp>
      <p:sp>
        <p:nvSpPr>
          <p:cNvPr id="4" name="Espace réservé du texte 3">
            <a:extLst>
              <a:ext uri="{FF2B5EF4-FFF2-40B4-BE49-F238E27FC236}"/>
            </a:extLst>
          </p:cNvPr>
          <p:cNvSpPr>
            <a:spLocks noGrp="1"/>
          </p:cNvSpPr>
          <p:nvPr>
            <p:ph type="body" sz="half" idx="2"/>
          </p:nvPr>
        </p:nvSpPr>
        <p:spPr/>
        <p:txBody>
          <a:bodyPr rtlCol="0">
            <a:normAutofit lnSpcReduction="10000"/>
          </a:bodyPr>
          <a:lstStyle/>
          <a:p>
            <a:pPr fontAlgn="auto">
              <a:spcAft>
                <a:spcPts val="0"/>
              </a:spcAft>
              <a:buFont typeface="Arial" panose="020B0604020202020204" pitchFamily="34" charset="0"/>
              <a:buNone/>
              <a:defRPr/>
            </a:pPr>
            <a:r>
              <a:rPr lang="fr-FR" u="sng" dirty="0"/>
              <a:t>Questions à Clément :</a:t>
            </a:r>
          </a:p>
          <a:p>
            <a:pPr fontAlgn="auto">
              <a:spcAft>
                <a:spcPts val="0"/>
              </a:spcAft>
              <a:buFont typeface="Arial" panose="020B0604020202020204" pitchFamily="34" charset="0"/>
              <a:buNone/>
              <a:defRPr/>
            </a:pPr>
            <a:r>
              <a:rPr lang="fr-FR" dirty="0"/>
              <a:t>Comment vois-tu que l’homme est envouté ?</a:t>
            </a:r>
          </a:p>
          <a:p>
            <a:pPr fontAlgn="auto">
              <a:spcAft>
                <a:spcPts val="0"/>
              </a:spcAft>
              <a:buFont typeface="Arial" panose="020B0604020202020204" pitchFamily="34" charset="0"/>
              <a:buNone/>
              <a:defRPr/>
            </a:pPr>
            <a:r>
              <a:rPr lang="fr-FR" dirty="0"/>
              <a:t>Analyse la position du corps de la femme.</a:t>
            </a:r>
          </a:p>
          <a:p>
            <a:pPr fontAlgn="auto">
              <a:spcAft>
                <a:spcPts val="0"/>
              </a:spcAft>
              <a:buFont typeface="Arial" panose="020B0604020202020204" pitchFamily="34" charset="0"/>
              <a:buNone/>
              <a:defRPr/>
            </a:pPr>
            <a:r>
              <a:rPr lang="fr-FR" dirty="0"/>
              <a:t>Dans quelle œuvre la sirène joue-t-elle de la lyre pour envouter les hommes ?</a:t>
            </a:r>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r>
              <a:rPr lang="fr-FR" u="sng" dirty="0"/>
              <a:t>Question à Angelina :</a:t>
            </a:r>
          </a:p>
          <a:p>
            <a:pPr fontAlgn="auto">
              <a:spcAft>
                <a:spcPts val="0"/>
              </a:spcAft>
              <a:buFont typeface="Arial" panose="020B0604020202020204" pitchFamily="34" charset="0"/>
              <a:buNone/>
              <a:defRPr/>
            </a:pPr>
            <a:r>
              <a:rPr lang="fr-FR" dirty="0"/>
              <a:t>Décris les « jambes » de la femme. </a:t>
            </a:r>
            <a:r>
              <a:rPr lang="fr-FR" dirty="0">
                <a:solidFill>
                  <a:srgbClr val="00B050"/>
                </a:solidFill>
              </a:rPr>
              <a:t>On aperçoit les cuisses de la sirène puis en descendant le long des jambes, elles se transforment en queue de poisson. </a:t>
            </a:r>
            <a:r>
              <a:rPr lang="fr-FR" dirty="0">
                <a:solidFill>
                  <a:srgbClr val="FF0000"/>
                </a:solidFill>
              </a:rPr>
              <a:t>Cela signifie qu’au contact de l’eau elle se métamorphose en poisson mais devient humaine quand elle est sur la terre… Comme dans </a:t>
            </a:r>
            <a:r>
              <a:rPr lang="fr-FR" u="sng" dirty="0">
                <a:solidFill>
                  <a:srgbClr val="FF0000"/>
                </a:solidFill>
              </a:rPr>
              <a:t>La petite sirène </a:t>
            </a:r>
            <a:r>
              <a:rPr lang="fr-FR" dirty="0">
                <a:solidFill>
                  <a:srgbClr val="FF0000"/>
                </a:solidFill>
              </a:rPr>
              <a:t>d’Andersen.</a:t>
            </a:r>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endParaRPr lang="fr-FR" dirty="0"/>
          </a:p>
        </p:txBody>
      </p:sp>
      <p:pic>
        <p:nvPicPr>
          <p:cNvPr id="36867" name="Image 4"/>
          <p:cNvPicPr>
            <a:picLocks noChangeAspect="1"/>
          </p:cNvPicPr>
          <p:nvPr/>
        </p:nvPicPr>
        <p:blipFill>
          <a:blip r:embed="rId3"/>
          <a:srcRect/>
          <a:stretch>
            <a:fillRect/>
          </a:stretch>
        </p:blipFill>
        <p:spPr bwMode="auto">
          <a:xfrm>
            <a:off x="7288213" y="0"/>
            <a:ext cx="4903787" cy="6858000"/>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176713" y="2525713"/>
            <a:ext cx="609600" cy="609600"/>
          </a:xfrm>
          <a:prstGeom prst="rect">
            <a:avLst/>
          </a:prstGeom>
          <a:noFill/>
          <a:ln w="9525">
            <a:noFill/>
            <a:miter lim="800000"/>
            <a:headEnd/>
            <a:tailEnd/>
          </a:ln>
        </p:spPr>
      </p:pic>
      <p:pic>
        <p:nvPicPr>
          <p:cNvPr id="6" name="Shape">
            <a:hlinkClick r:id="" action="ppaction://media"/>
          </p:cNvPr>
          <p:cNvPicPr>
            <a:picLocks noRot="1" noChangeAspect="1"/>
          </p:cNvPicPr>
          <p:nvPr>
            <a:audioFile r:link="rId1"/>
          </p:nvPr>
        </p:nvPicPr>
        <p:blipFill>
          <a:blip r:embed="rId4"/>
          <a:srcRect/>
          <a:stretch>
            <a:fillRect/>
          </a:stretch>
        </p:blipFill>
        <p:spPr bwMode="auto">
          <a:xfrm>
            <a:off x="5791200" y="3124200"/>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04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52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457200"/>
            <a:ext cx="5256212" cy="1371600"/>
          </a:xfrm>
        </p:spPr>
        <p:txBody>
          <a:bodyPr rtlCol="0" anchor="t">
            <a:normAutofit fontScale="90000"/>
          </a:bodyPr>
          <a:lstStyle/>
          <a:p>
            <a:pPr fontAlgn="auto">
              <a:spcAft>
                <a:spcPts val="0"/>
              </a:spcAft>
              <a:defRPr/>
            </a:pPr>
            <a:r>
              <a:rPr lang="en-US" dirty="0"/>
              <a:t>N° 23 </a:t>
            </a:r>
            <a:r>
              <a:rPr lang="en-US" i="1" dirty="0">
                <a:solidFill>
                  <a:schemeClr val="accent1"/>
                </a:solidFill>
              </a:rPr>
              <a:t>Elliot</a:t>
            </a:r>
            <a:r>
              <a:rPr lang="en-US" dirty="0"/>
              <a:t/>
            </a:r>
            <a:br>
              <a:rPr lang="en-US" dirty="0"/>
            </a:br>
            <a:r>
              <a:rPr lang="en-US" dirty="0"/>
              <a:t>John William WATERHOUSE,</a:t>
            </a:r>
            <a:br>
              <a:rPr lang="en-US" dirty="0"/>
            </a:br>
            <a:r>
              <a:rPr lang="en-US" i="1" dirty="0"/>
              <a:t>study mermaid </a:t>
            </a:r>
            <a:r>
              <a:rPr lang="en-US" dirty="0"/>
              <a:t>1892</a:t>
            </a:r>
            <a:endParaRPr lang="fr-FR" dirty="0"/>
          </a:p>
        </p:txBody>
      </p:sp>
      <p:sp>
        <p:nvSpPr>
          <p:cNvPr id="4" name="Espace réservé du texte 3">
            <a:extLst>
              <a:ext uri="{FF2B5EF4-FFF2-40B4-BE49-F238E27FC236}"/>
            </a:extLst>
          </p:cNvPr>
          <p:cNvSpPr>
            <a:spLocks noGrp="1"/>
          </p:cNvSpPr>
          <p:nvPr>
            <p:ph type="body" sz="half" idx="2"/>
          </p:nvPr>
        </p:nvSpPr>
        <p:spPr>
          <a:xfrm>
            <a:off x="839788" y="2057400"/>
            <a:ext cx="7065962" cy="4495800"/>
          </a:xfrm>
        </p:spPr>
        <p:txBody>
          <a:bodyPr rtlCol="0">
            <a:normAutofit/>
          </a:bodyPr>
          <a:lstStyle/>
          <a:p>
            <a:pPr fontAlgn="auto">
              <a:spcAft>
                <a:spcPts val="0"/>
              </a:spcAft>
              <a:buFont typeface="Arial" panose="020B0604020202020204" pitchFamily="34" charset="0"/>
              <a:buNone/>
              <a:defRPr/>
            </a:pPr>
            <a:r>
              <a:rPr lang="fr-FR" strike="sngStrike" dirty="0" err="1"/>
              <a:t>Study</a:t>
            </a:r>
            <a:r>
              <a:rPr lang="fr-FR" strike="sngStrike" dirty="0"/>
              <a:t> </a:t>
            </a:r>
            <a:r>
              <a:rPr lang="fr-FR" dirty="0" err="1"/>
              <a:t>mermaid</a:t>
            </a:r>
            <a:r>
              <a:rPr lang="fr-FR" dirty="0"/>
              <a:t> est une Peinture sur huile, de hauteur : 96,5 cm, de largeur : 66,6 cm, Son auteur est John William Waterhouse, elle a été réalisée en 1892 ; C’est une peinture mythologique, la sirène en est le thème ; En premier plan, il y a des rochers et de l’eau ; ces éléments sont bleu foncés, gris foncés et verts ; on voit des reflets dans l’eau En deuxième plan, il y a une belle sirène, le haut de son corps est une femme, le bas de son corps est une queue de poisson gris foncée, elle a de longs cheveux roux, elle passe un peigne et une main dedans, elle est assise sur sa queue enroulée. En troisième plan, il y a la mer joliment bleue avec de petites vagues ; Au fond le ciel est un peu blanc. Je trouve cette scène paisible, le peintre s’est inspiré de la littérature et de la mythologie</a:t>
            </a:r>
          </a:p>
          <a:p>
            <a:pPr fontAlgn="auto">
              <a:spcAft>
                <a:spcPts val="0"/>
              </a:spcAft>
              <a:buFont typeface="Arial" panose="020B0604020202020204" pitchFamily="34" charset="0"/>
              <a:buNone/>
              <a:defRPr/>
            </a:pPr>
            <a:r>
              <a:rPr lang="fr-FR" u="sng" dirty="0"/>
              <a:t>Question à Elliot :</a:t>
            </a:r>
          </a:p>
          <a:p>
            <a:pPr fontAlgn="auto">
              <a:spcAft>
                <a:spcPts val="0"/>
              </a:spcAft>
              <a:buFont typeface="Arial" panose="020B0604020202020204" pitchFamily="34" charset="0"/>
              <a:buNone/>
              <a:defRPr/>
            </a:pPr>
            <a:r>
              <a:rPr lang="fr-FR" dirty="0"/>
              <a:t>Décrire la technique.</a:t>
            </a:r>
            <a:r>
              <a:rPr lang="fr-FR" dirty="0">
                <a:solidFill>
                  <a:schemeClr val="accent6"/>
                </a:solidFill>
              </a:rPr>
              <a:t> Huile sur toile</a:t>
            </a:r>
          </a:p>
          <a:p>
            <a:pPr fontAlgn="auto">
              <a:spcAft>
                <a:spcPts val="0"/>
              </a:spcAft>
              <a:buFont typeface="Arial" panose="020B0604020202020204" pitchFamily="34" charset="0"/>
              <a:buNone/>
              <a:defRPr/>
            </a:pPr>
            <a:r>
              <a:rPr lang="fr-FR" dirty="0"/>
              <a:t>Quel lien entre cette « </a:t>
            </a:r>
            <a:r>
              <a:rPr lang="fr-FR" dirty="0" err="1"/>
              <a:t>study</a:t>
            </a:r>
            <a:r>
              <a:rPr lang="fr-FR" dirty="0"/>
              <a:t> » et la « </a:t>
            </a:r>
            <a:r>
              <a:rPr lang="fr-FR" dirty="0" err="1"/>
              <a:t>Mermaid</a:t>
            </a:r>
            <a:r>
              <a:rPr lang="fr-FR" dirty="0"/>
              <a:t> » de 1900 (image n° 21) ? </a:t>
            </a:r>
            <a:r>
              <a:rPr lang="fr-FR" dirty="0">
                <a:solidFill>
                  <a:schemeClr val="accent6"/>
                </a:solidFill>
              </a:rPr>
              <a:t>Le peintre a jouté une sorte de plateau avec des bijoux et des voutes en pierre derrière.</a:t>
            </a:r>
          </a:p>
          <a:p>
            <a:pPr fontAlgn="auto">
              <a:spcAft>
                <a:spcPts val="0"/>
              </a:spcAft>
              <a:buFont typeface="Arial" panose="020B0604020202020204" pitchFamily="34" charset="0"/>
              <a:buNone/>
              <a:defRPr/>
            </a:pPr>
            <a:r>
              <a:rPr lang="fr-FR" dirty="0">
                <a:solidFill>
                  <a:srgbClr val="FF0000"/>
                </a:solidFill>
              </a:rPr>
              <a:t>« </a:t>
            </a:r>
            <a:r>
              <a:rPr lang="fr-FR" dirty="0" err="1">
                <a:solidFill>
                  <a:srgbClr val="FF0000"/>
                </a:solidFill>
              </a:rPr>
              <a:t>Study</a:t>
            </a:r>
            <a:r>
              <a:rPr lang="fr-FR" dirty="0">
                <a:solidFill>
                  <a:srgbClr val="FF0000"/>
                </a:solidFill>
              </a:rPr>
              <a:t> » en anglais veut dire « étude » c’est donc un essai que fait le peintre avant de peindre le tableau définitif (n°21), comme vous vous rédigez des brouillons ! D’où les contours plus flous…</a:t>
            </a:r>
          </a:p>
          <a:p>
            <a:pPr fontAlgn="auto">
              <a:spcAft>
                <a:spcPts val="0"/>
              </a:spcAft>
              <a:buFont typeface="Arial" panose="020B0604020202020204" pitchFamily="34" charset="0"/>
              <a:buNone/>
              <a:defRPr/>
            </a:pPr>
            <a:endParaRPr lang="fr-FR" dirty="0"/>
          </a:p>
        </p:txBody>
      </p:sp>
      <p:pic>
        <p:nvPicPr>
          <p:cNvPr id="37891" name="Image 5"/>
          <p:cNvPicPr>
            <a:picLocks noChangeAspect="1"/>
          </p:cNvPicPr>
          <p:nvPr/>
        </p:nvPicPr>
        <p:blipFill>
          <a:blip r:embed="rId2"/>
          <a:srcRect/>
          <a:stretch>
            <a:fillRect/>
          </a:stretch>
        </p:blipFill>
        <p:spPr bwMode="auto">
          <a:xfrm>
            <a:off x="8277225" y="0"/>
            <a:ext cx="3821113" cy="68580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611188" y="457200"/>
            <a:ext cx="5256212" cy="1600200"/>
          </a:xfrm>
        </p:spPr>
        <p:txBody>
          <a:bodyPr rtlCol="0" anchor="t">
            <a:normAutofit/>
          </a:bodyPr>
          <a:lstStyle/>
          <a:p>
            <a:pPr fontAlgn="auto">
              <a:spcAft>
                <a:spcPts val="0"/>
              </a:spcAft>
              <a:defRPr/>
            </a:pPr>
            <a:r>
              <a:rPr lang="fr-FR" dirty="0"/>
              <a:t>N° 24 </a:t>
            </a:r>
            <a:r>
              <a:rPr lang="fr-FR" i="1" dirty="0">
                <a:solidFill>
                  <a:schemeClr val="accent6"/>
                </a:solidFill>
              </a:rPr>
              <a:t>Capucine</a:t>
            </a:r>
            <a:r>
              <a:rPr lang="fr-FR" dirty="0"/>
              <a:t> </a:t>
            </a:r>
            <a:r>
              <a:rPr lang="fr-FR" dirty="0">
                <a:solidFill>
                  <a:schemeClr val="accent6"/>
                </a:solidFill>
              </a:rPr>
              <a:t>&amp;</a:t>
            </a:r>
            <a:r>
              <a:rPr lang="fr-FR" dirty="0"/>
              <a:t> </a:t>
            </a:r>
            <a:r>
              <a:rPr lang="fr-FR" i="1" dirty="0">
                <a:solidFill>
                  <a:schemeClr val="accent6"/>
                </a:solidFill>
              </a:rPr>
              <a:t>Noah </a:t>
            </a:r>
            <a:r>
              <a:rPr lang="fr-FR" i="1" dirty="0">
                <a:solidFill>
                  <a:schemeClr val="accent1"/>
                </a:solidFill>
              </a:rPr>
              <a:t>&amp;</a:t>
            </a:r>
            <a:r>
              <a:rPr lang="fr-FR" i="1" dirty="0">
                <a:solidFill>
                  <a:schemeClr val="accent6"/>
                </a:solidFill>
              </a:rPr>
              <a:t> </a:t>
            </a:r>
            <a:r>
              <a:rPr lang="fr-FR" i="1" dirty="0">
                <a:solidFill>
                  <a:schemeClr val="accent1"/>
                </a:solidFill>
              </a:rPr>
              <a:t>Sara</a:t>
            </a:r>
            <a:r>
              <a:rPr lang="fr-FR" dirty="0"/>
              <a:t/>
            </a:r>
            <a:br>
              <a:rPr lang="fr-FR" dirty="0"/>
            </a:br>
            <a:r>
              <a:rPr lang="fr-FR" dirty="0"/>
              <a:t>John William WATERHOUSE </a:t>
            </a:r>
            <a:br>
              <a:rPr lang="fr-FR" dirty="0"/>
            </a:br>
            <a:r>
              <a:rPr lang="fr-FR" i="1" dirty="0"/>
              <a:t>Ulysse et les sirènes </a:t>
            </a:r>
            <a:r>
              <a:rPr lang="fr-FR" dirty="0"/>
              <a:t>1891</a:t>
            </a:r>
          </a:p>
        </p:txBody>
      </p:sp>
      <p:sp>
        <p:nvSpPr>
          <p:cNvPr id="4" name="Espace réservé du texte 3">
            <a:extLst>
              <a:ext uri="{FF2B5EF4-FFF2-40B4-BE49-F238E27FC236}"/>
            </a:extLst>
          </p:cNvPr>
          <p:cNvSpPr>
            <a:spLocks noGrp="1"/>
          </p:cNvSpPr>
          <p:nvPr>
            <p:ph type="body" sz="half" idx="2"/>
          </p:nvPr>
        </p:nvSpPr>
        <p:spPr>
          <a:xfrm>
            <a:off x="839788" y="2057400"/>
            <a:ext cx="3932237" cy="4343400"/>
          </a:xfrm>
        </p:spPr>
        <p:txBody>
          <a:bodyPr rtlCol="0">
            <a:normAutofit fontScale="92500" lnSpcReduction="10000"/>
          </a:bodyPr>
          <a:lstStyle/>
          <a:p>
            <a:pPr fontAlgn="auto">
              <a:spcAft>
                <a:spcPts val="0"/>
              </a:spcAft>
              <a:buFont typeface="Arial" panose="020B0604020202020204" pitchFamily="34" charset="0"/>
              <a:buNone/>
              <a:defRPr/>
            </a:pPr>
            <a:r>
              <a:rPr lang="fr-FR" u="sng" dirty="0"/>
              <a:t>Questions à Sara :</a:t>
            </a:r>
          </a:p>
          <a:p>
            <a:pPr fontAlgn="auto">
              <a:spcAft>
                <a:spcPts val="0"/>
              </a:spcAft>
              <a:buFont typeface="Arial" panose="020B0604020202020204" pitchFamily="34" charset="0"/>
              <a:buNone/>
              <a:defRPr/>
            </a:pPr>
            <a:r>
              <a:rPr lang="fr-FR" dirty="0"/>
              <a:t>Dans quelle œuvre intervient Ulysse ? Qui en est l'auteur ? </a:t>
            </a:r>
            <a:r>
              <a:rPr lang="fr-FR" u="sng" dirty="0">
                <a:solidFill>
                  <a:schemeClr val="accent6"/>
                </a:solidFill>
              </a:rPr>
              <a:t>L'odyssée</a:t>
            </a:r>
            <a:r>
              <a:rPr lang="fr-FR" dirty="0">
                <a:solidFill>
                  <a:schemeClr val="accent6"/>
                </a:solidFill>
              </a:rPr>
              <a:t> d'Homère</a:t>
            </a:r>
          </a:p>
          <a:p>
            <a:pPr fontAlgn="auto">
              <a:spcAft>
                <a:spcPts val="0"/>
              </a:spcAft>
              <a:buFont typeface="Arial" panose="020B0604020202020204" pitchFamily="34" charset="0"/>
              <a:buNone/>
              <a:defRPr/>
            </a:pPr>
            <a:r>
              <a:rPr lang="fr-FR" dirty="0"/>
              <a:t>Comment Waterhouse met-il en valeur Ulysse ? </a:t>
            </a:r>
            <a:r>
              <a:rPr lang="fr-FR" dirty="0">
                <a:solidFill>
                  <a:schemeClr val="accent6"/>
                </a:solidFill>
              </a:rPr>
              <a:t>Au centre, isolé, </a:t>
            </a:r>
            <a:r>
              <a:rPr lang="fr-FR" dirty="0">
                <a:solidFill>
                  <a:srgbClr val="FF0000"/>
                </a:solidFill>
              </a:rPr>
              <a:t>en BLANC.</a:t>
            </a:r>
          </a:p>
          <a:p>
            <a:pPr fontAlgn="auto">
              <a:spcAft>
                <a:spcPts val="0"/>
              </a:spcAft>
              <a:buFont typeface="Arial" panose="020B0604020202020204" pitchFamily="34" charset="0"/>
              <a:buNone/>
              <a:defRPr/>
            </a:pPr>
            <a:r>
              <a:rPr lang="fr-FR" dirty="0"/>
              <a:t>Comment es-tu arrivée à la conclusion que les sirènes sont en train d’ «attaquer» ? car </a:t>
            </a:r>
            <a:r>
              <a:rPr lang="fr-FR" dirty="0">
                <a:solidFill>
                  <a:schemeClr val="accent6"/>
                </a:solidFill>
              </a:rPr>
              <a:t>se positionnent autour, </a:t>
            </a:r>
            <a:r>
              <a:rPr lang="fr-FR" dirty="0">
                <a:solidFill>
                  <a:srgbClr val="FF0000"/>
                </a:solidFill>
              </a:rPr>
              <a:t>AILES DEPLOYEES</a:t>
            </a:r>
          </a:p>
          <a:p>
            <a:pPr fontAlgn="auto">
              <a:spcAft>
                <a:spcPts val="0"/>
              </a:spcAft>
              <a:buFont typeface="Arial" panose="020B0604020202020204" pitchFamily="34" charset="0"/>
              <a:buNone/>
              <a:defRPr/>
            </a:pPr>
            <a:r>
              <a:rPr lang="fr-FR" u="sng" dirty="0"/>
              <a:t>Questions à Noah :</a:t>
            </a:r>
          </a:p>
          <a:p>
            <a:pPr fontAlgn="auto">
              <a:spcAft>
                <a:spcPts val="0"/>
              </a:spcAft>
              <a:buFont typeface="Arial" panose="020B0604020202020204" pitchFamily="34" charset="0"/>
              <a:buNone/>
              <a:defRPr/>
            </a:pPr>
            <a:r>
              <a:rPr lang="fr-FR" dirty="0"/>
              <a:t>Décris physiquement ces « sirènes »</a:t>
            </a:r>
          </a:p>
          <a:p>
            <a:pPr fontAlgn="auto">
              <a:spcAft>
                <a:spcPts val="0"/>
              </a:spcAft>
              <a:buFont typeface="Arial" panose="020B0604020202020204" pitchFamily="34" charset="0"/>
              <a:buNone/>
              <a:defRPr/>
            </a:pPr>
            <a:r>
              <a:rPr lang="fr-FR" dirty="0"/>
              <a:t>Evoque les couleurs.</a:t>
            </a:r>
          </a:p>
          <a:p>
            <a:pPr fontAlgn="auto">
              <a:spcAft>
                <a:spcPts val="0"/>
              </a:spcAft>
              <a:buFont typeface="Arial" panose="020B0604020202020204" pitchFamily="34" charset="0"/>
              <a:buNone/>
              <a:defRPr/>
            </a:pPr>
            <a:r>
              <a:rPr lang="fr-FR" u="sng" dirty="0"/>
              <a:t>Questions à Capucine :</a:t>
            </a:r>
          </a:p>
          <a:p>
            <a:pPr fontAlgn="auto">
              <a:spcAft>
                <a:spcPts val="0"/>
              </a:spcAft>
              <a:buFont typeface="Arial" panose="020B0604020202020204" pitchFamily="34" charset="0"/>
              <a:buNone/>
              <a:defRPr/>
            </a:pPr>
            <a:r>
              <a:rPr lang="fr-FR" dirty="0"/>
              <a:t>Un « casque » ? </a:t>
            </a:r>
            <a:r>
              <a:rPr lang="fr-FR" strike="sngStrike" dirty="0"/>
              <a:t>Les hommes dans le </a:t>
            </a:r>
            <a:r>
              <a:rPr lang="fr-FR" strike="sngStrike" dirty="0" err="1"/>
              <a:t>bâteau</a:t>
            </a:r>
            <a:r>
              <a:rPr lang="fr-FR" strike="sngStrike" dirty="0"/>
              <a:t> ils portent un casque </a:t>
            </a:r>
          </a:p>
          <a:p>
            <a:pPr fontAlgn="auto">
              <a:spcAft>
                <a:spcPts val="0"/>
              </a:spcAft>
              <a:buFont typeface="Arial" panose="020B0604020202020204" pitchFamily="34" charset="0"/>
              <a:buNone/>
              <a:defRPr/>
            </a:pPr>
            <a:r>
              <a:rPr lang="fr-FR" dirty="0"/>
              <a:t>Quels signes de cruauté ? </a:t>
            </a:r>
            <a:r>
              <a:rPr lang="fr-FR" dirty="0">
                <a:solidFill>
                  <a:schemeClr val="accent6"/>
                </a:solidFill>
              </a:rPr>
              <a:t>Car elles en avaient l'air, mais je pense que j'aurai pas dû mettre sa car sa ne se voit pas sur l'image. </a:t>
            </a:r>
          </a:p>
          <a:p>
            <a:pPr fontAlgn="auto">
              <a:spcAft>
                <a:spcPts val="0"/>
              </a:spcAft>
              <a:buFont typeface="Arial" panose="020B0604020202020204" pitchFamily="34" charset="0"/>
              <a:buNone/>
              <a:defRPr/>
            </a:pPr>
            <a:endParaRPr lang="fr-FR" dirty="0"/>
          </a:p>
        </p:txBody>
      </p:sp>
      <p:pic>
        <p:nvPicPr>
          <p:cNvPr id="38915" name="Image 4"/>
          <p:cNvPicPr>
            <a:picLocks noChangeAspect="1"/>
          </p:cNvPicPr>
          <p:nvPr/>
        </p:nvPicPr>
        <p:blipFill>
          <a:blip r:embed="rId3"/>
          <a:srcRect/>
          <a:stretch>
            <a:fillRect/>
          </a:stretch>
        </p:blipFill>
        <p:spPr bwMode="auto">
          <a:xfrm>
            <a:off x="4829175" y="1458913"/>
            <a:ext cx="7278688" cy="3603625"/>
          </a:xfrm>
          <a:prstGeom prst="rect">
            <a:avLst/>
          </a:prstGeom>
          <a:noFill/>
          <a:ln w="9525">
            <a:noFill/>
            <a:miter lim="800000"/>
            <a:headEnd/>
            <a:tailEnd/>
          </a:ln>
        </p:spPr>
      </p:pic>
      <p:pic>
        <p:nvPicPr>
          <p:cNvPr id="6" name="Shape">
            <a:hlinkClick r:id="" action="ppaction://media"/>
          </p:cNvPr>
          <p:cNvPicPr>
            <a:picLocks noRot="1" noChangeAspect="1"/>
          </p:cNvPicPr>
          <p:nvPr>
            <a:audioFile r:link="rId1"/>
          </p:nvPr>
        </p:nvPicPr>
        <p:blipFill>
          <a:blip r:embed="rId4"/>
          <a:srcRect/>
          <a:stretch>
            <a:fillRect/>
          </a:stretch>
        </p:blipFill>
        <p:spPr bwMode="auto">
          <a:xfrm>
            <a:off x="4041775" y="2057400"/>
            <a:ext cx="609600" cy="609600"/>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041775" y="4267200"/>
            <a:ext cx="609600" cy="609600"/>
          </a:xfrm>
          <a:prstGeom prst="rect">
            <a:avLst/>
          </a:prstGeom>
          <a:noFill/>
          <a:ln w="9525">
            <a:noFill/>
            <a:miter lim="800000"/>
            <a:headEnd/>
            <a:tailEnd/>
          </a:ln>
        </p:spPr>
      </p:pic>
      <p:pic>
        <p:nvPicPr>
          <p:cNvPr id="7" name="Shape">
            <a:hlinkClick r:id="" action="ppaction://media"/>
          </p:cNvPr>
          <p:cNvPicPr>
            <a:picLocks noRot="1" noChangeAspect="1"/>
          </p:cNvPicPr>
          <p:nvPr>
            <a:audioFile r:link="rId1"/>
          </p:nvPr>
        </p:nvPicPr>
        <p:blipFill>
          <a:blip r:embed="rId4"/>
          <a:srcRect/>
          <a:stretch>
            <a:fillRect/>
          </a:stretch>
        </p:blipFill>
        <p:spPr bwMode="auto">
          <a:xfrm>
            <a:off x="4459288" y="5672138"/>
            <a:ext cx="609600" cy="609600"/>
          </a:xfrm>
          <a:prstGeom prst="rect">
            <a:avLst/>
          </a:prstGeom>
          <a:noFill/>
          <a:ln w="9525">
            <a:noFill/>
            <a:miter lim="800000"/>
            <a:headEnd/>
            <a:tailEnd/>
          </a:ln>
        </p:spPr>
      </p:pic>
      <p:sp>
        <p:nvSpPr>
          <p:cNvPr id="38919" name="ZoneTexte 8"/>
          <p:cNvSpPr txBox="1">
            <a:spLocks noChangeArrowheads="1"/>
          </p:cNvSpPr>
          <p:nvPr/>
        </p:nvSpPr>
        <p:spPr bwMode="auto">
          <a:xfrm>
            <a:off x="5068888" y="5233988"/>
            <a:ext cx="6799262" cy="1476375"/>
          </a:xfrm>
          <a:prstGeom prst="rect">
            <a:avLst/>
          </a:prstGeom>
          <a:noFill/>
          <a:ln w="9525">
            <a:noFill/>
            <a:miter lim="800000"/>
            <a:headEnd/>
            <a:tailEnd/>
          </a:ln>
        </p:spPr>
        <p:txBody>
          <a:bodyPr>
            <a:spAutoFit/>
          </a:bodyPr>
          <a:lstStyle/>
          <a:p>
            <a:r>
              <a:rPr lang="fr-FR">
                <a:solidFill>
                  <a:srgbClr val="FF0000"/>
                </a:solidFill>
                <a:latin typeface="Calibri" pitchFamily="34" charset="0"/>
              </a:rPr>
              <a:t>Les hommes se sont fait un bandage de fortune en se faisant couler de la cire dans les oreilles pour ne pas succomber à l’appel des sirènes meurtrières.  Ici, seules leur noirceur et leurs serres acérées rappellent cette cruauté mais leur teint diaphane valorise leur beauté, leur pouvoir de séduction fait oublier leur noir dessein…</a:t>
            </a:r>
            <a:endParaRPr lang="fr-FR">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23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3618"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177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6"/>
                </p:tgtEl>
              </p:cMediaNode>
            </p:audio>
            <p:audio>
              <p:cMediaNode vol="80000">
                <p:cTn id="16" fill="hold" display="0">
                  <p:stCondLst>
                    <p:cond delay="indefinite"/>
                  </p:stCondLst>
                  <p:endCondLst>
                    <p:cond evt="onStopAudio" delay="0">
                      <p:tgtEl>
                        <p:sldTgt/>
                      </p:tgtEl>
                    </p:cond>
                  </p:endCondLst>
                </p:cTn>
                <p:tgtEl>
                  <p:spTgt spid="3"/>
                </p:tgtEl>
              </p:cMediaNode>
            </p:audio>
            <p:audio>
              <p:cMediaNode vol="80000">
                <p:cTn id="1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p:txBody>
          <a:bodyPr rtlCol="0" anchor="t">
            <a:normAutofit fontScale="90000"/>
          </a:bodyPr>
          <a:lstStyle/>
          <a:p>
            <a:pPr fontAlgn="auto">
              <a:spcAft>
                <a:spcPts val="0"/>
              </a:spcAft>
              <a:defRPr/>
            </a:pPr>
            <a:r>
              <a:rPr lang="fr-FR" dirty="0"/>
              <a:t>N° 25 </a:t>
            </a:r>
            <a:r>
              <a:rPr lang="fr-FR" i="1" dirty="0" err="1">
                <a:solidFill>
                  <a:schemeClr val="accent6"/>
                </a:solidFill>
              </a:rPr>
              <a:t>Sridhar</a:t>
            </a:r>
            <a:r>
              <a:rPr lang="fr-FR" dirty="0"/>
              <a:t/>
            </a:r>
            <a:br>
              <a:rPr lang="fr-FR" dirty="0"/>
            </a:br>
            <a:r>
              <a:rPr lang="fr-FR" dirty="0"/>
              <a:t>Marc CHAGALL, </a:t>
            </a:r>
            <a:br>
              <a:rPr lang="fr-FR" dirty="0"/>
            </a:br>
            <a:r>
              <a:rPr lang="fr-FR" i="1" dirty="0"/>
              <a:t>Les Sirènes, </a:t>
            </a:r>
            <a:r>
              <a:rPr lang="fr-FR" sz="2700" dirty="0"/>
              <a:t>lithographie illustrant </a:t>
            </a:r>
            <a:r>
              <a:rPr lang="fr-FR" sz="2700" i="1" dirty="0"/>
              <a:t>L’Odyssée</a:t>
            </a:r>
          </a:p>
        </p:txBody>
      </p:sp>
      <p:sp>
        <p:nvSpPr>
          <p:cNvPr id="39938" name="Espace réservé du texte 3"/>
          <p:cNvSpPr>
            <a:spLocks noGrp="1"/>
          </p:cNvSpPr>
          <p:nvPr>
            <p:ph type="body" sz="half" idx="2"/>
          </p:nvPr>
        </p:nvSpPr>
        <p:spPr/>
        <p:txBody>
          <a:bodyPr/>
          <a:lstStyle/>
          <a:p>
            <a:r>
              <a:rPr lang="fr-FR" u="sng" smtClean="0"/>
              <a:t>Questions à Sridhar :</a:t>
            </a:r>
          </a:p>
          <a:p>
            <a:r>
              <a:rPr lang="fr-FR" smtClean="0"/>
              <a:t>Que sont les créatures ailées ?</a:t>
            </a:r>
          </a:p>
          <a:p>
            <a:r>
              <a:rPr lang="fr-FR" smtClean="0"/>
              <a:t>Précise les couleurs.</a:t>
            </a:r>
          </a:p>
        </p:txBody>
      </p:sp>
      <p:pic>
        <p:nvPicPr>
          <p:cNvPr id="39939" name="Image 4"/>
          <p:cNvPicPr>
            <a:picLocks noChangeAspect="1"/>
          </p:cNvPicPr>
          <p:nvPr/>
        </p:nvPicPr>
        <p:blipFill>
          <a:blip r:embed="rId3"/>
          <a:srcRect/>
          <a:stretch>
            <a:fillRect/>
          </a:stretch>
        </p:blipFill>
        <p:spPr bwMode="auto">
          <a:xfrm>
            <a:off x="4772025" y="868363"/>
            <a:ext cx="7385050" cy="5000625"/>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311650" y="2470150"/>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2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609600" y="457200"/>
            <a:ext cx="4162425" cy="1600200"/>
          </a:xfrm>
        </p:spPr>
        <p:txBody>
          <a:bodyPr rtlCol="0" anchor="t">
            <a:normAutofit fontScale="90000"/>
          </a:bodyPr>
          <a:lstStyle/>
          <a:p>
            <a:pPr fontAlgn="auto">
              <a:spcAft>
                <a:spcPts val="0"/>
              </a:spcAft>
              <a:defRPr/>
            </a:pPr>
            <a:r>
              <a:rPr lang="en-US" dirty="0"/>
              <a:t>N° 27 </a:t>
            </a:r>
            <a:r>
              <a:rPr lang="en-US" i="1" dirty="0">
                <a:solidFill>
                  <a:schemeClr val="accent1"/>
                </a:solidFill>
              </a:rPr>
              <a:t>Vincenzo</a:t>
            </a:r>
            <a:r>
              <a:rPr lang="en-US" dirty="0"/>
              <a:t/>
            </a:r>
            <a:br>
              <a:rPr lang="en-US" dirty="0"/>
            </a:br>
            <a:r>
              <a:rPr lang="en-US" dirty="0"/>
              <a:t>Viktor Mikhailovich VASTNETSOV </a:t>
            </a:r>
            <a:br>
              <a:rPr lang="en-US" dirty="0"/>
            </a:br>
            <a:r>
              <a:rPr lang="en-US" sz="3100" i="1" dirty="0"/>
              <a:t>The Birds of Joy and Sorrow</a:t>
            </a:r>
            <a:endParaRPr lang="fr-FR" sz="3100" i="1" dirty="0"/>
          </a:p>
        </p:txBody>
      </p:sp>
      <p:sp>
        <p:nvSpPr>
          <p:cNvPr id="41986" name="Espace réservé du texte 3"/>
          <p:cNvSpPr>
            <a:spLocks noGrp="1"/>
          </p:cNvSpPr>
          <p:nvPr>
            <p:ph type="body" sz="half" idx="2"/>
          </p:nvPr>
        </p:nvSpPr>
        <p:spPr/>
        <p:txBody>
          <a:bodyPr/>
          <a:lstStyle/>
          <a:p>
            <a:r>
              <a:rPr lang="fr-FR" u="sng" smtClean="0"/>
              <a:t>Questions à Vincenzo : </a:t>
            </a:r>
          </a:p>
          <a:p>
            <a:r>
              <a:rPr lang="fr-FR" smtClean="0"/>
              <a:t>Qu’est ce- qu’une sirène grecque ?</a:t>
            </a:r>
          </a:p>
          <a:p>
            <a:r>
              <a:rPr lang="fr-FR" smtClean="0"/>
              <a:t>Que signifie le titre ? </a:t>
            </a:r>
          </a:p>
          <a:p>
            <a:r>
              <a:rPr lang="fr-FR" smtClean="0"/>
              <a:t>Décris les expressions des visages.</a:t>
            </a:r>
          </a:p>
        </p:txBody>
      </p:sp>
      <p:pic>
        <p:nvPicPr>
          <p:cNvPr id="41987" name="Image 4"/>
          <p:cNvPicPr>
            <a:picLocks noChangeAspect="1"/>
          </p:cNvPicPr>
          <p:nvPr/>
        </p:nvPicPr>
        <p:blipFill>
          <a:blip r:embed="rId3"/>
          <a:srcRect/>
          <a:stretch>
            <a:fillRect/>
          </a:stretch>
        </p:blipFill>
        <p:spPr bwMode="auto">
          <a:xfrm>
            <a:off x="4829175" y="1219200"/>
            <a:ext cx="7362825" cy="4173538"/>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4"/>
          <a:srcRect/>
          <a:stretch>
            <a:fillRect/>
          </a:stretch>
        </p:blipFill>
        <p:spPr bwMode="auto">
          <a:xfrm>
            <a:off x="4040188" y="2209800"/>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7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extLst>
          </p:cNvPr>
          <p:cNvSpPr>
            <a:spLocks noGrp="1"/>
          </p:cNvSpPr>
          <p:nvPr>
            <p:ph type="title"/>
          </p:nvPr>
        </p:nvSpPr>
        <p:spPr>
          <a:xfrm>
            <a:off x="839788" y="457200"/>
            <a:ext cx="5926137" cy="935038"/>
          </a:xfrm>
        </p:spPr>
        <p:txBody>
          <a:bodyPr rtlCol="0" anchor="t">
            <a:normAutofit/>
          </a:bodyPr>
          <a:lstStyle/>
          <a:p>
            <a:pPr fontAlgn="auto">
              <a:spcAft>
                <a:spcPts val="0"/>
              </a:spcAft>
              <a:defRPr/>
            </a:pPr>
            <a:r>
              <a:rPr lang="fr-FR" dirty="0"/>
              <a:t>N° 28 </a:t>
            </a:r>
            <a:r>
              <a:rPr lang="fr-FR" i="1" dirty="0">
                <a:solidFill>
                  <a:schemeClr val="accent6"/>
                </a:solidFill>
              </a:rPr>
              <a:t>Ali</a:t>
            </a:r>
            <a:r>
              <a:rPr lang="fr-FR" i="1" dirty="0"/>
              <a:t> </a:t>
            </a:r>
            <a:r>
              <a:rPr lang="fr-FR" i="1" dirty="0">
                <a:solidFill>
                  <a:schemeClr val="accent1"/>
                </a:solidFill>
              </a:rPr>
              <a:t>&amp; Malika</a:t>
            </a:r>
            <a:r>
              <a:rPr lang="fr-FR" dirty="0"/>
              <a:t/>
            </a:r>
            <a:br>
              <a:rPr lang="fr-FR" dirty="0"/>
            </a:br>
            <a:r>
              <a:rPr lang="en-US" sz="2800" dirty="0"/>
              <a:t>William A.BREAKSPEARE, </a:t>
            </a:r>
            <a:r>
              <a:rPr lang="en-US" sz="2800" i="1" dirty="0"/>
              <a:t>The mermaid</a:t>
            </a:r>
            <a:endParaRPr lang="fr-FR" i="1" dirty="0"/>
          </a:p>
        </p:txBody>
      </p:sp>
      <p:sp>
        <p:nvSpPr>
          <p:cNvPr id="4" name="Espace réservé du texte 3">
            <a:extLst>
              <a:ext uri="{FF2B5EF4-FFF2-40B4-BE49-F238E27FC236}"/>
            </a:extLst>
          </p:cNvPr>
          <p:cNvSpPr>
            <a:spLocks noGrp="1"/>
          </p:cNvSpPr>
          <p:nvPr>
            <p:ph type="body" sz="half" idx="2"/>
          </p:nvPr>
        </p:nvSpPr>
        <p:spPr>
          <a:xfrm>
            <a:off x="839788" y="2219325"/>
            <a:ext cx="5256212" cy="3811588"/>
          </a:xfrm>
        </p:spPr>
        <p:txBody>
          <a:bodyPr rtlCol="0">
            <a:normAutofit fontScale="92500" lnSpcReduction="10000"/>
          </a:bodyPr>
          <a:lstStyle/>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endParaRPr lang="fr-FR" dirty="0"/>
          </a:p>
          <a:p>
            <a:pPr fontAlgn="auto">
              <a:spcAft>
                <a:spcPts val="0"/>
              </a:spcAft>
              <a:buFont typeface="Arial" panose="020B0604020202020204" pitchFamily="34" charset="0"/>
              <a:buNone/>
              <a:defRPr/>
            </a:pPr>
            <a:r>
              <a:rPr lang="fr-FR" u="sng" dirty="0"/>
              <a:t>Questions à Ali :</a:t>
            </a:r>
          </a:p>
          <a:p>
            <a:pPr fontAlgn="auto">
              <a:spcAft>
                <a:spcPts val="0"/>
              </a:spcAft>
              <a:buFont typeface="Arial" panose="020B0604020202020204" pitchFamily="34" charset="0"/>
              <a:buNone/>
              <a:defRPr/>
            </a:pPr>
            <a:r>
              <a:rPr lang="fr-FR" dirty="0"/>
              <a:t>Quels détails du visage te permettent d’identifier la peur ? </a:t>
            </a:r>
            <a:r>
              <a:rPr lang="fr-FR" dirty="0">
                <a:solidFill>
                  <a:schemeClr val="accent6"/>
                </a:solidFill>
              </a:rPr>
              <a:t>dans ses yeux </a:t>
            </a:r>
            <a:r>
              <a:rPr lang="fr-FR" dirty="0">
                <a:solidFill>
                  <a:srgbClr val="FF0000"/>
                </a:solidFill>
              </a:rPr>
              <a:t>écarquillés et ses sourcils froncés</a:t>
            </a:r>
          </a:p>
          <a:p>
            <a:pPr fontAlgn="auto">
              <a:spcAft>
                <a:spcPts val="0"/>
              </a:spcAft>
              <a:buFont typeface="Arial" panose="020B0604020202020204" pitchFamily="34" charset="0"/>
              <a:buNone/>
              <a:defRPr/>
            </a:pPr>
            <a:r>
              <a:rPr lang="fr-FR" dirty="0"/>
              <a:t>Quel est le sens de lecture de l’image ? j</a:t>
            </a:r>
            <a:r>
              <a:rPr lang="fr-FR" dirty="0">
                <a:solidFill>
                  <a:srgbClr val="00B050"/>
                </a:solidFill>
              </a:rPr>
              <a:t>e vois qu’elle est agrippée à un rocher </a:t>
            </a:r>
            <a:r>
              <a:rPr lang="fr-FR" dirty="0">
                <a:solidFill>
                  <a:srgbClr val="FF0000"/>
                </a:solidFill>
              </a:rPr>
              <a:t>donc la lecture est VERTICALE</a:t>
            </a:r>
          </a:p>
          <a:p>
            <a:pPr fontAlgn="auto">
              <a:spcAft>
                <a:spcPts val="0"/>
              </a:spcAft>
              <a:buFont typeface="Arial" panose="020B0604020202020204" pitchFamily="34" charset="0"/>
              <a:buNone/>
              <a:defRPr/>
            </a:pPr>
            <a:r>
              <a:rPr lang="fr-FR" u="sng" dirty="0"/>
              <a:t>Questions à Malika :</a:t>
            </a:r>
          </a:p>
          <a:p>
            <a:pPr fontAlgn="auto">
              <a:spcAft>
                <a:spcPts val="0"/>
              </a:spcAft>
              <a:buFont typeface="Arial" panose="020B0604020202020204" pitchFamily="34" charset="0"/>
              <a:buNone/>
              <a:defRPr/>
            </a:pPr>
            <a:r>
              <a:rPr lang="fr-FR" dirty="0"/>
              <a:t>Quelle partie est une nageoire ?</a:t>
            </a:r>
          </a:p>
          <a:p>
            <a:pPr fontAlgn="auto">
              <a:spcAft>
                <a:spcPts val="0"/>
              </a:spcAft>
              <a:buFont typeface="Arial" panose="020B0604020202020204" pitchFamily="34" charset="0"/>
              <a:buNone/>
              <a:defRPr/>
            </a:pPr>
            <a:r>
              <a:rPr lang="fr-FR" dirty="0"/>
              <a:t>Comment vois-tu la peur ?</a:t>
            </a:r>
          </a:p>
          <a:p>
            <a:pPr fontAlgn="auto">
              <a:spcAft>
                <a:spcPts val="0"/>
              </a:spcAft>
              <a:buFont typeface="Arial" panose="020B0604020202020204" pitchFamily="34" charset="0"/>
              <a:buNone/>
              <a:defRPr/>
            </a:pPr>
            <a:r>
              <a:rPr lang="fr-FR" dirty="0"/>
              <a:t>Qu’y a-t-il au 1</a:t>
            </a:r>
            <a:r>
              <a:rPr lang="fr-FR" baseline="30000" dirty="0"/>
              <a:t>er</a:t>
            </a:r>
            <a:r>
              <a:rPr lang="fr-FR" dirty="0"/>
              <a:t> plan ?</a:t>
            </a:r>
          </a:p>
        </p:txBody>
      </p:sp>
      <p:pic>
        <p:nvPicPr>
          <p:cNvPr id="43011" name="Image 4"/>
          <p:cNvPicPr>
            <a:picLocks noChangeAspect="1"/>
          </p:cNvPicPr>
          <p:nvPr/>
        </p:nvPicPr>
        <p:blipFill>
          <a:blip r:embed="rId3"/>
          <a:srcRect/>
          <a:stretch>
            <a:fillRect/>
          </a:stretch>
        </p:blipFill>
        <p:spPr bwMode="auto">
          <a:xfrm>
            <a:off x="6765925" y="0"/>
            <a:ext cx="2635250" cy="6858000"/>
          </a:xfrm>
          <a:prstGeom prst="rect">
            <a:avLst/>
          </a:prstGeom>
          <a:noFill/>
          <a:ln w="9525">
            <a:noFill/>
            <a:miter lim="800000"/>
            <a:headEnd/>
            <a:tailEnd/>
          </a:ln>
        </p:spPr>
      </p:pic>
      <p:pic>
        <p:nvPicPr>
          <p:cNvPr id="43012" name="Image 5"/>
          <p:cNvPicPr>
            <a:picLocks noChangeAspect="1"/>
          </p:cNvPicPr>
          <p:nvPr/>
        </p:nvPicPr>
        <p:blipFill>
          <a:blip r:embed="rId4"/>
          <a:srcRect/>
          <a:stretch>
            <a:fillRect/>
          </a:stretch>
        </p:blipFill>
        <p:spPr bwMode="auto">
          <a:xfrm>
            <a:off x="847725" y="1392238"/>
            <a:ext cx="3944938" cy="2003425"/>
          </a:xfrm>
          <a:prstGeom prst="rect">
            <a:avLst/>
          </a:prstGeom>
          <a:noFill/>
          <a:ln w="9525">
            <a:noFill/>
            <a:miter lim="800000"/>
            <a:headEnd/>
            <a:tailEnd/>
          </a:ln>
        </p:spPr>
      </p:pic>
      <p:pic>
        <p:nvPicPr>
          <p:cNvPr id="3" name="Shape">
            <a:hlinkClick r:id="" action="ppaction://media"/>
          </p:cNvPr>
          <p:cNvPicPr>
            <a:picLocks noRot="1" noChangeAspect="1"/>
          </p:cNvPicPr>
          <p:nvPr>
            <a:audioFile r:link="rId1"/>
          </p:nvPr>
        </p:nvPicPr>
        <p:blipFill>
          <a:blip r:embed="rId5"/>
          <a:srcRect/>
          <a:stretch>
            <a:fillRect/>
          </a:stretch>
        </p:blipFill>
        <p:spPr bwMode="auto">
          <a:xfrm>
            <a:off x="5386388" y="5083175"/>
            <a:ext cx="609600" cy="609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3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re 4"/>
          <p:cNvSpPr>
            <a:spLocks noGrp="1"/>
          </p:cNvSpPr>
          <p:nvPr>
            <p:ph type="title"/>
          </p:nvPr>
        </p:nvSpPr>
        <p:spPr/>
        <p:txBody>
          <a:bodyPr/>
          <a:lstStyle/>
          <a:p>
            <a:pPr algn="ctr"/>
            <a:r>
              <a:rPr lang="fr-FR" smtClean="0"/>
              <a:t>Bilan de vos présentations</a:t>
            </a:r>
            <a:br>
              <a:rPr lang="fr-FR" smtClean="0"/>
            </a:br>
            <a:r>
              <a:rPr lang="fr-FR" i="1" smtClean="0"/>
              <a:t>Merci pour votre travail ! Ça fait plaisir !</a:t>
            </a:r>
          </a:p>
        </p:txBody>
      </p:sp>
      <p:sp>
        <p:nvSpPr>
          <p:cNvPr id="44034" name="Espace réservé du texte 5"/>
          <p:cNvSpPr>
            <a:spLocks noGrp="1"/>
          </p:cNvSpPr>
          <p:nvPr>
            <p:ph type="body" idx="1"/>
          </p:nvPr>
        </p:nvSpPr>
        <p:spPr/>
        <p:txBody>
          <a:bodyPr/>
          <a:lstStyle/>
          <a:p>
            <a:r>
              <a:rPr lang="fr-FR" smtClean="0"/>
              <a:t>Points forts</a:t>
            </a:r>
          </a:p>
        </p:txBody>
      </p:sp>
      <p:sp>
        <p:nvSpPr>
          <p:cNvPr id="7" name="Espace réservé du contenu 6">
            <a:extLst>
              <a:ext uri="{FF2B5EF4-FFF2-40B4-BE49-F238E27FC236}"/>
            </a:extLst>
          </p:cNvPr>
          <p:cNvSpPr>
            <a:spLocks noGrp="1"/>
          </p:cNvSpPr>
          <p:nvPr>
            <p:ph sz="half" idx="2"/>
          </p:nvPr>
        </p:nvSpPr>
        <p:spPr/>
        <p:txBody>
          <a:bodyPr rtlCol="0">
            <a:normAutofit lnSpcReduction="10000"/>
          </a:bodyPr>
          <a:lstStyle/>
          <a:p>
            <a:pPr fontAlgn="auto">
              <a:spcAft>
                <a:spcPts val="0"/>
              </a:spcAft>
              <a:buFont typeface="Arial" panose="020B0604020202020204" pitchFamily="34" charset="0"/>
              <a:buChar char="•"/>
              <a:defRPr/>
            </a:pPr>
            <a:r>
              <a:rPr lang="fr-FR" dirty="0"/>
              <a:t>Votre grande réactivité et débrouillardise à me renvoyer le travail audio ! </a:t>
            </a:r>
            <a:r>
              <a:rPr lang="fr-FR" dirty="0">
                <a:sym typeface="Wingdings" panose="05000000000000000000" pitchFamily="2" charset="2"/>
              </a:rPr>
              <a:t></a:t>
            </a:r>
          </a:p>
          <a:p>
            <a:pPr fontAlgn="auto">
              <a:spcAft>
                <a:spcPts val="0"/>
              </a:spcAft>
              <a:buFont typeface="Arial" panose="020B0604020202020204" pitchFamily="34" charset="0"/>
              <a:buChar char="•"/>
              <a:defRPr/>
            </a:pPr>
            <a:r>
              <a:rPr lang="fr-FR" dirty="0">
                <a:sym typeface="Wingdings" panose="05000000000000000000" pitchFamily="2" charset="2"/>
              </a:rPr>
              <a:t>Votre variété d’analyse qui m’a donné l’idée de mutualiser le travail des Klee et Valadon. </a:t>
            </a:r>
            <a:endParaRPr lang="fr-FR" dirty="0"/>
          </a:p>
          <a:p>
            <a:pPr fontAlgn="auto">
              <a:spcAft>
                <a:spcPts val="0"/>
              </a:spcAft>
              <a:buFont typeface="Arial" panose="020B0604020202020204" pitchFamily="34" charset="0"/>
              <a:buChar char="•"/>
              <a:defRPr/>
            </a:pPr>
            <a:r>
              <a:rPr lang="fr-FR" dirty="0"/>
              <a:t>Des hypothèses très intéressantes formulées en conclusion.</a:t>
            </a:r>
          </a:p>
        </p:txBody>
      </p:sp>
      <p:sp>
        <p:nvSpPr>
          <p:cNvPr id="44036" name="Espace réservé du texte 7"/>
          <p:cNvSpPr>
            <a:spLocks noGrp="1"/>
          </p:cNvSpPr>
          <p:nvPr>
            <p:ph type="body" sz="quarter" idx="3"/>
          </p:nvPr>
        </p:nvSpPr>
        <p:spPr/>
        <p:txBody>
          <a:bodyPr/>
          <a:lstStyle/>
          <a:p>
            <a:r>
              <a:rPr lang="fr-FR" smtClean="0"/>
              <a:t>Points faibles</a:t>
            </a:r>
          </a:p>
        </p:txBody>
      </p:sp>
      <p:sp>
        <p:nvSpPr>
          <p:cNvPr id="9" name="Espace réservé du contenu 8">
            <a:extLst>
              <a:ext uri="{FF2B5EF4-FFF2-40B4-BE49-F238E27FC236}"/>
            </a:extLst>
          </p:cNvPr>
          <p:cNvSpPr>
            <a:spLocks noGrp="1"/>
          </p:cNvSpPr>
          <p:nvPr>
            <p:ph sz="quarter" idx="4"/>
          </p:nvPr>
        </p:nvSpPr>
        <p:spPr>
          <a:xfrm>
            <a:off x="6019800" y="2505075"/>
            <a:ext cx="5780088" cy="4352925"/>
          </a:xfrm>
        </p:spPr>
        <p:txBody>
          <a:bodyPr rtlCol="0">
            <a:normAutofit lnSpcReduction="10000"/>
          </a:bodyPr>
          <a:lstStyle/>
          <a:p>
            <a:pPr fontAlgn="auto">
              <a:spcAft>
                <a:spcPts val="0"/>
              </a:spcAft>
              <a:buFont typeface="Arial" panose="020B0604020202020204" pitchFamily="34" charset="0"/>
              <a:buChar char="•"/>
              <a:defRPr/>
            </a:pPr>
            <a:r>
              <a:rPr lang="fr-FR" dirty="0"/>
              <a:t>Durée très inférieure à 3 minutes </a:t>
            </a:r>
            <a:r>
              <a:rPr lang="fr-FR" sz="2400" dirty="0"/>
              <a:t>alors que j’avais déjà réduit la demande par rapport aux attente du cycle 4 qui sont de 5 à 10 minutes !</a:t>
            </a:r>
          </a:p>
          <a:p>
            <a:pPr fontAlgn="auto">
              <a:spcAft>
                <a:spcPts val="0"/>
              </a:spcAft>
              <a:buFont typeface="Arial" panose="020B0604020202020204" pitchFamily="34" charset="0"/>
              <a:buChar char="•"/>
              <a:defRPr/>
            </a:pPr>
            <a:r>
              <a:rPr lang="fr-FR" dirty="0"/>
              <a:t>Mélange entre description et interprétation ! </a:t>
            </a:r>
            <a:r>
              <a:rPr lang="fr-FR" sz="2400" i="1" dirty="0">
                <a:solidFill>
                  <a:schemeClr val="accent6"/>
                </a:solidFill>
              </a:rPr>
              <a:t>Ex : « c’est une sirène » est déjà une interprétation !</a:t>
            </a:r>
          </a:p>
          <a:p>
            <a:pPr fontAlgn="auto">
              <a:spcAft>
                <a:spcPts val="0"/>
              </a:spcAft>
              <a:buFont typeface="Arial" panose="020B0604020202020204" pitchFamily="34" charset="0"/>
              <a:buChar char="•"/>
              <a:defRPr/>
            </a:pPr>
            <a:r>
              <a:rPr lang="fr-FR" dirty="0"/>
              <a:t>Détails des visages et de leur expression souvent oubliés…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re 6"/>
          <p:cNvSpPr>
            <a:spLocks noGrp="1"/>
          </p:cNvSpPr>
          <p:nvPr>
            <p:ph type="title"/>
          </p:nvPr>
        </p:nvSpPr>
        <p:spPr>
          <a:xfrm>
            <a:off x="838200" y="365125"/>
            <a:ext cx="10444163" cy="609600"/>
          </a:xfrm>
        </p:spPr>
        <p:txBody>
          <a:bodyPr/>
          <a:lstStyle/>
          <a:p>
            <a:pPr algn="ctr"/>
            <a:r>
              <a:rPr lang="fr-FR" sz="4000" i="1" smtClean="0"/>
              <a:t>Corrigé de l’ Addition !	</a:t>
            </a:r>
            <a:r>
              <a:rPr lang="fr-FR" sz="4000" i="1" smtClean="0">
                <a:solidFill>
                  <a:srgbClr val="FF0000"/>
                </a:solidFill>
              </a:rPr>
              <a:t>/ 10 </a:t>
            </a:r>
          </a:p>
        </p:txBody>
      </p:sp>
      <p:sp>
        <p:nvSpPr>
          <p:cNvPr id="8" name="Espace réservé du contenu 7">
            <a:extLst>
              <a:ext uri="{FF2B5EF4-FFF2-40B4-BE49-F238E27FC236}"/>
            </a:extLst>
          </p:cNvPr>
          <p:cNvSpPr>
            <a:spLocks noGrp="1"/>
          </p:cNvSpPr>
          <p:nvPr>
            <p:ph idx="1"/>
          </p:nvPr>
        </p:nvSpPr>
        <p:spPr/>
        <p:txBody>
          <a:bodyPr>
            <a:normAutofit/>
          </a:bodyPr>
          <a:lstStyle/>
          <a:p>
            <a:r>
              <a:rPr lang="fr-FR" smtClean="0"/>
              <a:t>1) Cite au moins les deux </a:t>
            </a:r>
            <a:r>
              <a:rPr lang="fr-FR" smtClean="0">
                <a:solidFill>
                  <a:srgbClr val="FF0000"/>
                </a:solidFill>
              </a:rPr>
              <a:t>formes</a:t>
            </a:r>
            <a:r>
              <a:rPr lang="fr-FR" smtClean="0"/>
              <a:t> principales que les peintres donnent aux sirènes. </a:t>
            </a:r>
            <a:r>
              <a:rPr lang="fr-FR" smtClean="0">
                <a:solidFill>
                  <a:srgbClr val="00CC00"/>
                </a:solidFill>
              </a:rPr>
              <a:t>On attendait de votre part que vous sachiez dire au moins mi-femme mi-poisson et mi-femme mi-oiseau. </a:t>
            </a:r>
            <a:r>
              <a:rPr lang="fr-FR" smtClean="0">
                <a:solidFill>
                  <a:srgbClr val="FF0000"/>
                </a:solidFill>
              </a:rPr>
              <a:t>/ 2</a:t>
            </a:r>
          </a:p>
          <a:p>
            <a:r>
              <a:rPr lang="fr-FR" smtClean="0">
                <a:solidFill>
                  <a:srgbClr val="00CC00"/>
                </a:solidFill>
              </a:rPr>
              <a:t>+ bonus si vous avez compris que parfois elle est entièrement femme et se métamorphose au contact de l’eau. </a:t>
            </a:r>
            <a:r>
              <a:rPr lang="fr-FR" smtClean="0">
                <a:solidFill>
                  <a:srgbClr val="FF0000"/>
                </a:solidFill>
              </a:rPr>
              <a:t>+ 1</a:t>
            </a:r>
          </a:p>
          <a:p>
            <a:r>
              <a:rPr lang="fr-FR" smtClean="0"/>
              <a:t>2) Cite le nom d’au moins trois </a:t>
            </a:r>
            <a:r>
              <a:rPr lang="fr-FR" smtClean="0">
                <a:solidFill>
                  <a:srgbClr val="FF0000"/>
                </a:solidFill>
              </a:rPr>
              <a:t>artistes</a:t>
            </a:r>
            <a:r>
              <a:rPr lang="fr-FR" smtClean="0"/>
              <a:t> qui ont produit </a:t>
            </a:r>
            <a:r>
              <a:rPr lang="fr-FR" smtClean="0">
                <a:solidFill>
                  <a:srgbClr val="FF0000"/>
                </a:solidFill>
              </a:rPr>
              <a:t>plusieurs</a:t>
            </a:r>
            <a:r>
              <a:rPr lang="fr-FR" smtClean="0"/>
              <a:t> toiles sur les sirènes. </a:t>
            </a:r>
            <a:r>
              <a:rPr lang="fr-FR" smtClean="0">
                <a:solidFill>
                  <a:srgbClr val="00CC00"/>
                </a:solidFill>
              </a:rPr>
              <a:t>Les artistes qui ont produit plusieurs toiles sur les sirènes sont Rackham, Draper, Waterhouse, Jerichau-Baumann, Moreau et Bilibin. </a:t>
            </a:r>
            <a:r>
              <a:rPr lang="fr-FR" smtClean="0">
                <a:solidFill>
                  <a:srgbClr val="FF0000"/>
                </a:solidFill>
              </a:rPr>
              <a:t>/ 3 + 1</a:t>
            </a:r>
          </a:p>
          <a:p>
            <a:pPr>
              <a:buFont typeface="Arial" charset="0"/>
              <a:buNone/>
            </a:pPr>
            <a:r>
              <a:rPr lang="fr-FR" smtClean="0"/>
              <a:t>3) Cite au moins deux </a:t>
            </a:r>
            <a:r>
              <a:rPr lang="fr-FR" smtClean="0">
                <a:solidFill>
                  <a:srgbClr val="FF0000"/>
                </a:solidFill>
              </a:rPr>
              <a:t>sources</a:t>
            </a:r>
            <a:r>
              <a:rPr lang="fr-FR" smtClean="0"/>
              <a:t> d’inspiration de ces œuvres. </a:t>
            </a:r>
            <a:r>
              <a:rPr lang="fr-FR" smtClean="0">
                <a:solidFill>
                  <a:srgbClr val="00CC00"/>
                </a:solidFill>
              </a:rPr>
              <a:t>Les artistes se sont inspirés de l’opéra de Wagner </a:t>
            </a:r>
            <a:r>
              <a:rPr lang="fr-FR" u="sng" smtClean="0">
                <a:solidFill>
                  <a:srgbClr val="00CC00"/>
                </a:solidFill>
              </a:rPr>
              <a:t>L’or du Rhin</a:t>
            </a:r>
            <a:r>
              <a:rPr lang="fr-FR" smtClean="0">
                <a:solidFill>
                  <a:srgbClr val="00CC00"/>
                </a:solidFill>
              </a:rPr>
              <a:t>, le conte d’Andersen « La petite sirène », le poème « La Loreley » de Heinrich Heine ou Apollinaire et surtout de la mythologie grecque avec </a:t>
            </a:r>
            <a:r>
              <a:rPr lang="fr-FR" u="sng" smtClean="0">
                <a:solidFill>
                  <a:srgbClr val="00CC00"/>
                </a:solidFill>
              </a:rPr>
              <a:t>L’Odyssée</a:t>
            </a:r>
            <a:r>
              <a:rPr lang="fr-FR" smtClean="0">
                <a:solidFill>
                  <a:srgbClr val="00CC00"/>
                </a:solidFill>
              </a:rPr>
              <a:t> d’Homère. </a:t>
            </a:r>
            <a:r>
              <a:rPr lang="fr-FR" smtClean="0">
                <a:solidFill>
                  <a:srgbClr val="FF0000"/>
                </a:solidFill>
              </a:rPr>
              <a:t>/ 2 + 1</a:t>
            </a:r>
          </a:p>
          <a:p>
            <a:pPr>
              <a:buFont typeface="Arial" charset="0"/>
              <a:buNone/>
            </a:pPr>
            <a:r>
              <a:rPr lang="fr-FR" smtClean="0">
                <a:solidFill>
                  <a:srgbClr val="006600"/>
                </a:solidFill>
              </a:rPr>
              <a:t>Entre 8 et 10 = TB</a:t>
            </a:r>
            <a:r>
              <a:rPr lang="fr-FR" smtClean="0">
                <a:solidFill>
                  <a:srgbClr val="FF0000"/>
                </a:solidFill>
              </a:rPr>
              <a:t> ; </a:t>
            </a:r>
            <a:r>
              <a:rPr lang="fr-FR" smtClean="0">
                <a:solidFill>
                  <a:srgbClr val="00CC00"/>
                </a:solidFill>
              </a:rPr>
              <a:t>6 ou 7 = Satisfaisant</a:t>
            </a:r>
            <a:r>
              <a:rPr lang="fr-FR" smtClean="0">
                <a:solidFill>
                  <a:srgbClr val="FF0000"/>
                </a:solidFill>
              </a:rPr>
              <a:t> ; </a:t>
            </a:r>
            <a:r>
              <a:rPr lang="fr-FR" smtClean="0">
                <a:solidFill>
                  <a:schemeClr val="accent2"/>
                </a:solidFill>
              </a:rPr>
              <a:t>4-5 = Fragile</a:t>
            </a:r>
            <a:r>
              <a:rPr lang="fr-FR" smtClean="0">
                <a:solidFill>
                  <a:srgbClr val="FF0000"/>
                </a:solidFill>
              </a:rPr>
              <a:t> ; 3 ou moins = Insuffisant</a:t>
            </a:r>
          </a:p>
          <a:p>
            <a:endParaRPr lang="fr-FR" smtClean="0">
              <a:solidFill>
                <a:srgbClr val="FF0000"/>
              </a:solidFill>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2570</TotalTime>
  <Words>1137</Words>
  <Application>Microsoft Office PowerPoint</Application>
  <PresentationFormat>Personnalisé</PresentationFormat>
  <Paragraphs>101</Paragraphs>
  <Slides>17</Slides>
  <Notes>1</Notes>
  <HiddenSlides>0</HiddenSlides>
  <MMClips>20</MMClips>
  <ScaleCrop>false</ScaleCrop>
  <HeadingPairs>
    <vt:vector size="6" baseType="variant">
      <vt:variant>
        <vt:lpstr>Polices utilisées</vt:lpstr>
      </vt:variant>
      <vt:variant>
        <vt:i4>4</vt:i4>
      </vt:variant>
      <vt:variant>
        <vt:lpstr>Modèle de conception</vt:lpstr>
      </vt:variant>
      <vt:variant>
        <vt:i4>1</vt:i4>
      </vt:variant>
      <vt:variant>
        <vt:lpstr>Titres des diapositives</vt:lpstr>
      </vt:variant>
      <vt:variant>
        <vt:i4>17</vt:i4>
      </vt:variant>
    </vt:vector>
  </HeadingPairs>
  <TitlesOfParts>
    <vt:vector size="22" baseType="lpstr">
      <vt:lpstr>Calibri</vt:lpstr>
      <vt:lpstr>Arial</vt:lpstr>
      <vt:lpstr>Calibri Light</vt:lpstr>
      <vt:lpstr>Wingdings</vt:lpstr>
      <vt:lpstr>Thème Office</vt:lpstr>
      <vt:lpstr>N° 1 Alix Arnold BÖCKLIN,  Sirens</vt:lpstr>
      <vt:lpstr>N° 3 Emeline &amp; Léo Arthur  RACKHAM, Das Rheingold  Illustration pour l’opéra de Richard Wagner</vt:lpstr>
      <vt:lpstr>N° 4 David &amp; Hugo Bernard BUFFET,  Les Sirènes 1993</vt:lpstr>
      <vt:lpstr>N° 6 Baptiste Edward John POYNTER, The Siren </vt:lpstr>
      <vt:lpstr>N° 9 Louanne Gustave Adolf MOSSA La sirène repue (1905)</vt:lpstr>
      <vt:lpstr>N° 13 Paulin &amp; Alysson Gustave MOREAU, Les Sirènes</vt:lpstr>
      <vt:lpstr>N° 14 Emilia Hans THOMA, Eight women dancing in bird bodies</vt:lpstr>
      <vt:lpstr>N° 16 Enora Herbert James DRAPER , Ulysses and the Sirens 1909</vt:lpstr>
      <vt:lpstr>N° 19 Constantin &amp; Sacha Johann Ulrich KRAUSS Proserpinas Compagnons transformés en sirènes 1690</vt:lpstr>
      <vt:lpstr>N° 22 Angelina &amp; Clément John William WATERHOUSE,  The Siren 1900</vt:lpstr>
      <vt:lpstr>N° 23 Elliot John William WATERHOUSE, study mermaid 1892</vt:lpstr>
      <vt:lpstr>N° 24 Capucine &amp; Noah &amp; Sara John William WATERHOUSE  Ulysse et les sirènes 1891</vt:lpstr>
      <vt:lpstr>N° 25 Sridhar Marc CHAGALL,  Les Sirènes, lithographie illustrant L’Odyssée</vt:lpstr>
      <vt:lpstr>N° 27 Vincenzo Viktor Mikhailovich VASTNETSOV  The Birds of Joy and Sorrow</vt:lpstr>
      <vt:lpstr>N° 28 Ali &amp; Malika William A.BREAKSPEARE, The mermaid</vt:lpstr>
      <vt:lpstr>Bilan de vos présentations Merci pour votre travail ! Ça fait plaisir !</vt:lpstr>
      <vt:lpstr>Corrigé de l’ Addition ! / 10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Arnold BOKLIN, Sirens</dc:title>
  <dc:creator>FAMILLES RURALES</dc:creator>
  <cp:lastModifiedBy>Accueil</cp:lastModifiedBy>
  <cp:revision>100</cp:revision>
  <dcterms:created xsi:type="dcterms:W3CDTF">2020-03-30T08:02:54Z</dcterms:created>
  <dcterms:modified xsi:type="dcterms:W3CDTF">2020-04-30T07:55:59Z</dcterms:modified>
</cp:coreProperties>
</file>