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8" r:id="rId6"/>
    <p:sldId id="284" r:id="rId7"/>
    <p:sldId id="285" r:id="rId8"/>
    <p:sldId id="28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47" d="100"/>
          <a:sy n="47" d="100"/>
        </p:scale>
        <p:origin x="54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3779B-D829-482D-87DC-04EED405C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50EC9A-0572-442C-92E5-313EDEBDD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11A88-2643-43A0-B83E-52EADA16E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3CA757-8700-4975-A08B-E203F2985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927F25-21CE-41B3-BECF-DD8EF3BE8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37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49810-551E-43D8-8F6B-6D584CBB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7735BC-43F1-428C-9642-B02989A3C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885043-30A9-479A-A1A9-74FC710B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D95B96-0919-4330-B676-EE955EDB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25F279-8B05-44CA-8E6A-409CB8F99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86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2AB50-8832-470C-9FB1-8D0EA76EE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92C310-D1AE-479C-8D75-E0B39AE71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3FB93D-C86E-466B-96B0-B58056AF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C463E3-9E3B-4EA4-92F0-282D10C2E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85F92A-AE2A-437E-8E42-E72D8FF79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40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7910C-9293-4AA3-A9DE-C4DD9012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C01277-CAEC-4465-96C9-811FFDCC8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EA11BD-18AD-44AC-9C3C-4160BD088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EF3E4C-2B37-450F-9FD2-FE573D97C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9ABA88-A8BD-43E9-B3F2-13EC4779E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D66823-409E-4B9F-8A73-7840703C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916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D47D57-9011-4357-84A6-C59EB06DF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C5D9D9-4F7A-4EF6-AA2C-EEF8C6B62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5608EB-6671-4238-A813-EC3092D29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341F4-0A11-47D1-A106-24B3C9C70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80A699-7D2D-4EA0-AA8B-C5C4C4F09C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923083A-F0C7-40CA-B9C3-4A67F778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5506B99-1AFD-4C27-9183-679DFD0C8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64F5E8-8BBC-4F1B-973F-2395C249C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68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73B66B-78F1-4A8B-943E-0B5DD2B2B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19DE18-CCE0-45D2-9877-A6AC127A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3E605E-979E-4E91-BDD8-A14FAD24A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F894458-610F-498A-A16C-79843338C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68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0F6B27A-9E5A-44A6-9F02-05EE2ED8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25C514-881F-4D51-A3D9-D0E04CEAE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C98DBC-D93D-4814-8523-E030DABF4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253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11765F-949D-47BE-8A9C-00F114D0C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8B8FF2-4B64-4E37-B3D4-4CBC051E5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75ED55-5EDA-461B-9792-D699B4A53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5AF0AB-4BD6-4CFC-ACDC-6B1432E8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70045F-A0D8-409A-8CBF-C22505D89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9B93C9-23A5-4C09-87DF-B1BA72D3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62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B1F5A-D191-4E56-B043-D8BD2BCAB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3523A3-EEA6-4E42-B9B1-2AA777E93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2CA8F3-1763-4025-9E76-1BB84DB1F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736090-7E4C-4361-930D-93C347565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291810-9DF9-47B5-B85F-60B858F8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1204E5-22A0-408B-B3EB-157ADC3AE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44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E14B2-E190-4233-A25F-559512DD8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3C25B3-7275-42A7-9C17-0446B4A03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B2EC25-E21F-4FA9-972E-81699067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DF48D0-85F9-48CA-9E0B-9AF83E4A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F0786F-F044-4D0E-99BD-0316E8247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10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64062BE-FFF8-4901-8FF9-23983CCC4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4385AC-B6AF-425D-B53A-E69A8CC71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739B85-0015-41A7-BFFF-6F71BA051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0EA4E6-3049-4C30-BF31-DCA42B012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5F4CA4-EB56-448D-9BD0-D0F628AF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49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46865DC-B1BC-40CB-BC50-A204F31DB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6906A5-16E8-4E1A-9CE0-E6D684EC0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B3592D-296A-4799-B859-9A3D01A56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6046D-207D-4771-96A8-F10D9283BBCA}" type="datetimeFigureOut">
              <a:rPr lang="fr-FR" smtClean="0"/>
              <a:t>06/04/2020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16C4B8-8220-4164-86F0-4797EEF89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C4AACF-6E23-44BB-B117-5D7D3DBDC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3E445-1640-4677-8104-24ADC4C70A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75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3.m4a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5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8.jp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886945-9A20-4D94-B21D-454E74550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58" y="243557"/>
            <a:ext cx="4618891" cy="6370885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9722FB97-69EF-43E7-B001-8B70A049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2 </a:t>
            </a:r>
            <a:r>
              <a:rPr lang="fr-FR" i="1" dirty="0">
                <a:solidFill>
                  <a:schemeClr val="accent6"/>
                </a:solidFill>
              </a:rPr>
              <a:t>Lucas</a:t>
            </a:r>
            <a:br>
              <a:rPr lang="fr-FR" dirty="0"/>
            </a:br>
            <a:r>
              <a:rPr lang="fr-FR" dirty="0"/>
              <a:t>Arthur RACKHAM, </a:t>
            </a:r>
            <a:br>
              <a:rPr lang="fr-FR" dirty="0"/>
            </a:br>
            <a:r>
              <a:rPr lang="fr-FR" i="1" dirty="0" err="1"/>
              <a:t>Sirens</a:t>
            </a:r>
            <a:endParaRPr lang="fr-FR" i="1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9B30966B-25AF-456E-9911-9CF34D7D9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Lucas : </a:t>
            </a:r>
          </a:p>
          <a:p>
            <a:r>
              <a:rPr lang="fr-FR" dirty="0"/>
              <a:t>Comment sont cadrées les sirènes ?</a:t>
            </a:r>
          </a:p>
          <a:p>
            <a:r>
              <a:rPr lang="fr-FR" dirty="0">
                <a:solidFill>
                  <a:schemeClr val="accent6"/>
                </a:solidFill>
              </a:rPr>
              <a:t>Il y a un seul plan. </a:t>
            </a:r>
            <a:r>
              <a:rPr lang="fr-FR" strike="sngStrike" dirty="0">
                <a:solidFill>
                  <a:schemeClr val="accent6"/>
                </a:solidFill>
              </a:rPr>
              <a:t>Une sirène est plus petite que les deux autres.</a:t>
            </a:r>
          </a:p>
          <a:p>
            <a:r>
              <a:rPr lang="fr-FR" dirty="0"/>
              <a:t>Quels indices te font penser à un chant ou à une imprécation ? </a:t>
            </a:r>
            <a:r>
              <a:rPr lang="fr-FR" dirty="0">
                <a:solidFill>
                  <a:schemeClr val="accent6"/>
                </a:solidFill>
              </a:rPr>
              <a:t>les sirènes ont la bouche ouverte et tendent les bras vers le ciel.</a:t>
            </a:r>
          </a:p>
          <a:p>
            <a:r>
              <a:rPr lang="fr-FR" dirty="0"/>
              <a:t>Quelles sont les lignes directrices ?</a:t>
            </a:r>
            <a:r>
              <a:rPr lang="fr-FR" dirty="0">
                <a:solidFill>
                  <a:schemeClr val="accent6"/>
                </a:solidFill>
              </a:rPr>
              <a:t> Elles sont toutes les trois au centre de l'image et regardent dans la même direction.  </a:t>
            </a:r>
            <a:r>
              <a:rPr lang="fr-FR" dirty="0">
                <a:solidFill>
                  <a:srgbClr val="FF0000"/>
                </a:solidFill>
              </a:rPr>
              <a:t>ET LEURS BRAS SUIVENT CETTE DIRECTION CONTRAIREMENT AUX LIGNES DE L’EAU QUI VONT DANS LA DIAGONALE INVERSE</a:t>
            </a:r>
          </a:p>
        </p:txBody>
      </p:sp>
      <p:pic>
        <p:nvPicPr>
          <p:cNvPr id="2" name="Présentation">
            <a:hlinkClick r:id="" action="ppaction://media"/>
            <a:extLst>
              <a:ext uri="{FF2B5EF4-FFF2-40B4-BE49-F238E27FC236}">
                <a16:creationId xmlns:a16="http://schemas.microsoft.com/office/drawing/2014/main" id="{03CF8FF3-9F77-4888-963E-E51FB9F906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5188" y="20942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E79B-63DC-4D02-B2E2-416B5BCF9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428277" cy="16002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N° 3 </a:t>
            </a:r>
            <a:r>
              <a:rPr lang="en-US" i="1" dirty="0">
                <a:solidFill>
                  <a:schemeClr val="accent6"/>
                </a:solidFill>
              </a:rPr>
              <a:t>Emeline </a:t>
            </a:r>
            <a:r>
              <a:rPr lang="en-US" i="1" dirty="0">
                <a:solidFill>
                  <a:schemeClr val="accent1"/>
                </a:solidFill>
              </a:rPr>
              <a:t>&amp; Léo</a:t>
            </a:r>
            <a:br>
              <a:rPr lang="en-US" dirty="0"/>
            </a:br>
            <a:r>
              <a:rPr lang="en-US" dirty="0"/>
              <a:t>Arthur  RACKHAM,</a:t>
            </a:r>
            <a:br>
              <a:rPr lang="en-US" dirty="0"/>
            </a:br>
            <a:r>
              <a:rPr lang="en-US" i="1" dirty="0"/>
              <a:t>Das Rheingold </a:t>
            </a:r>
            <a:br>
              <a:rPr lang="en-US" dirty="0"/>
            </a:br>
            <a:r>
              <a:rPr lang="en-US" sz="1600" dirty="0"/>
              <a:t>Illustration pour </a:t>
            </a:r>
            <a:r>
              <a:rPr lang="en-US" sz="1600" dirty="0" err="1"/>
              <a:t>l’opéra</a:t>
            </a:r>
            <a:r>
              <a:rPr lang="en-US" sz="1600" dirty="0"/>
              <a:t> de Richard Wagner</a:t>
            </a:r>
            <a:endParaRPr lang="fr-FR" sz="16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856F5C-251F-4EF4-8938-7479AE098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800" y="2057400"/>
            <a:ext cx="4467225" cy="2993571"/>
          </a:xfrm>
        </p:spPr>
        <p:txBody>
          <a:bodyPr/>
          <a:lstStyle/>
          <a:p>
            <a:r>
              <a:rPr lang="fr-FR" u="sng" dirty="0"/>
              <a:t>Questions à Emeline :</a:t>
            </a:r>
          </a:p>
          <a:p>
            <a:r>
              <a:rPr lang="fr-FR" dirty="0"/>
              <a:t>Qu’expriment les visages des femmes ?</a:t>
            </a:r>
          </a:p>
          <a:p>
            <a:r>
              <a:rPr lang="fr-FR" dirty="0"/>
              <a:t>Qu’est-ce qui apparait au 2</a:t>
            </a:r>
            <a:r>
              <a:rPr lang="fr-FR" baseline="30000" dirty="0"/>
              <a:t>e</a:t>
            </a:r>
            <a:r>
              <a:rPr lang="fr-FR" dirty="0"/>
              <a:t> plan à droite ?</a:t>
            </a:r>
          </a:p>
          <a:p>
            <a:r>
              <a:rPr lang="fr-FR" dirty="0"/>
              <a:t>Et à l’arrière-plan en haut ?</a:t>
            </a:r>
          </a:p>
          <a:p>
            <a:r>
              <a:rPr lang="fr-FR" dirty="0"/>
              <a:t>Pourquoi est-ce que ça s’appelle « L’Or du Rhin » ?</a:t>
            </a:r>
          </a:p>
          <a:p>
            <a:endParaRPr lang="fr-FR" dirty="0"/>
          </a:p>
          <a:p>
            <a:r>
              <a:rPr lang="fr-FR" u="sng" dirty="0"/>
              <a:t>Question à Léo :</a:t>
            </a:r>
          </a:p>
          <a:p>
            <a:r>
              <a:rPr lang="fr-FR" dirty="0"/>
              <a:t>Quel est le sens de lecture de cette peinture ?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2B10F56-F2BD-43E8-96CA-AB48DC55F4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107" y="0"/>
            <a:ext cx="4897105" cy="6858000"/>
          </a:xfrm>
          <a:prstGeom prst="rect">
            <a:avLst/>
          </a:prstGeom>
        </p:spPr>
      </p:pic>
      <p:pic>
        <p:nvPicPr>
          <p:cNvPr id="3" name="Emeline image 3 sirène (1)">
            <a:hlinkClick r:id="" action="ppaction://media"/>
            <a:extLst>
              <a:ext uri="{FF2B5EF4-FFF2-40B4-BE49-F238E27FC236}">
                <a16:creationId xmlns:a16="http://schemas.microsoft.com/office/drawing/2014/main" id="{C0C3EEA1-89FF-45DC-9A5A-58B3D3437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2425" y="2057400"/>
            <a:ext cx="609600" cy="609600"/>
          </a:xfrm>
          <a:prstGeom prst="rect">
            <a:avLst/>
          </a:prstGeom>
        </p:spPr>
      </p:pic>
      <p:pic>
        <p:nvPicPr>
          <p:cNvPr id="5" name="mon enregistrement 1">
            <a:hlinkClick r:id="" action="ppaction://media"/>
            <a:extLst>
              <a:ext uri="{FF2B5EF4-FFF2-40B4-BE49-F238E27FC236}">
                <a16:creationId xmlns:a16="http://schemas.microsoft.com/office/drawing/2014/main" id="{2AA1D14F-D43E-4CE9-A689-98D99E5336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8363" y="44434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5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1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FFE79B-63DC-4D02-B2E2-416B5BCF9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8" y="457200"/>
            <a:ext cx="6103706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4 </a:t>
            </a:r>
            <a:r>
              <a:rPr lang="fr-FR" i="1" dirty="0">
                <a:solidFill>
                  <a:schemeClr val="accent6"/>
                </a:solidFill>
              </a:rPr>
              <a:t>David </a:t>
            </a:r>
            <a:r>
              <a:rPr lang="fr-FR" i="1" dirty="0">
                <a:solidFill>
                  <a:schemeClr val="accent1"/>
                </a:solidFill>
              </a:rPr>
              <a:t>&amp; Hugo</a:t>
            </a:r>
            <a:br>
              <a:rPr lang="fr-FR" dirty="0"/>
            </a:br>
            <a:r>
              <a:rPr lang="fr-FR" dirty="0"/>
              <a:t>Bernard BUFFET, </a:t>
            </a:r>
            <a:br>
              <a:rPr lang="fr-FR" dirty="0"/>
            </a:br>
            <a:r>
              <a:rPr lang="fr-FR" i="1" dirty="0"/>
              <a:t>Les Sirènes </a:t>
            </a:r>
            <a:r>
              <a:rPr lang="fr-FR" dirty="0"/>
              <a:t>1993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856F5C-251F-4EF4-8938-7479AE098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David :</a:t>
            </a:r>
          </a:p>
          <a:p>
            <a:r>
              <a:rPr lang="fr-FR" dirty="0"/>
              <a:t>Où sont les couleurs sombres ?</a:t>
            </a:r>
          </a:p>
          <a:p>
            <a:r>
              <a:rPr lang="fr-FR" dirty="0"/>
              <a:t>Quelle est la couleur du « toit » de ta dite « maison » ?</a:t>
            </a:r>
          </a:p>
          <a:p>
            <a:r>
              <a:rPr lang="fr-FR" dirty="0"/>
              <a:t>Qui est l’humain attaché au mât ? De quel livre et de quel auteur est-il issu ?</a:t>
            </a:r>
          </a:p>
          <a:p>
            <a:r>
              <a:rPr lang="fr-FR" u="sng" dirty="0"/>
              <a:t>Questions à Hugo :</a:t>
            </a:r>
          </a:p>
          <a:p>
            <a:r>
              <a:rPr lang="fr-FR" dirty="0"/>
              <a:t>Quelle est la couleur du « toit » de ta dite « bâtisse » ?</a:t>
            </a:r>
          </a:p>
          <a:p>
            <a:r>
              <a:rPr lang="fr-FR" dirty="0"/>
              <a:t>Qui est l’auteur de </a:t>
            </a:r>
            <a:r>
              <a:rPr lang="fr-FR" u="sng" dirty="0"/>
              <a:t>L’Odyssée</a:t>
            </a:r>
            <a:r>
              <a:rPr lang="fr-FR" dirty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04DA72B-3100-4FE7-8132-FEF30C184E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04" y="1257300"/>
            <a:ext cx="6850908" cy="3464116"/>
          </a:xfrm>
          <a:prstGeom prst="rect">
            <a:avLst/>
          </a:prstGeom>
        </p:spPr>
      </p:pic>
      <p:pic>
        <p:nvPicPr>
          <p:cNvPr id="3" name="Vocal 002">
            <a:hlinkClick r:id="" action="ppaction://media"/>
            <a:extLst>
              <a:ext uri="{FF2B5EF4-FFF2-40B4-BE49-F238E27FC236}">
                <a16:creationId xmlns:a16="http://schemas.microsoft.com/office/drawing/2014/main" id="{8A714630-F9BA-4C1E-AA30-68A163657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10972" y="2057400"/>
            <a:ext cx="609600" cy="609600"/>
          </a:xfrm>
          <a:prstGeom prst="rect">
            <a:avLst/>
          </a:prstGeom>
        </p:spPr>
      </p:pic>
      <p:pic>
        <p:nvPicPr>
          <p:cNvPr id="6" name="mon enregistrement 1 (1)">
            <a:hlinkClick r:id="" action="ppaction://media"/>
            <a:extLst>
              <a:ext uri="{FF2B5EF4-FFF2-40B4-BE49-F238E27FC236}">
                <a16:creationId xmlns:a16="http://schemas.microsoft.com/office/drawing/2014/main" id="{9E01DF6A-B1AA-4C28-996D-348AA7788FB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54513" y="46339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7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fr-FR" dirty="0"/>
              <a:t>N° 5 </a:t>
            </a:r>
            <a:r>
              <a:rPr lang="fr-FR" i="1" dirty="0" err="1">
                <a:solidFill>
                  <a:schemeClr val="accent1"/>
                </a:solidFill>
              </a:rPr>
              <a:t>Soukeina</a:t>
            </a:r>
            <a:br>
              <a:rPr lang="fr-FR" dirty="0"/>
            </a:br>
            <a:r>
              <a:rPr lang="fr-FR" dirty="0"/>
              <a:t>Edward BURNE-JONES,</a:t>
            </a:r>
            <a:br>
              <a:rPr lang="fr-FR" dirty="0"/>
            </a:br>
            <a:r>
              <a:rPr lang="fr-FR" sz="2800" i="1" dirty="0"/>
              <a:t>The </a:t>
            </a:r>
            <a:r>
              <a:rPr lang="fr-FR" sz="2800" i="1" dirty="0" err="1"/>
              <a:t>Depths</a:t>
            </a:r>
            <a:r>
              <a:rPr lang="fr-FR" sz="2800" i="1" dirty="0"/>
              <a:t> of the </a:t>
            </a:r>
            <a:r>
              <a:rPr lang="fr-FR" sz="2800" i="1" dirty="0" err="1"/>
              <a:t>Sea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</a:t>
            </a:r>
            <a:r>
              <a:rPr lang="fr-FR" u="sng" dirty="0" err="1"/>
              <a:t>Soukeina</a:t>
            </a:r>
            <a:r>
              <a:rPr lang="fr-FR" u="sng" dirty="0"/>
              <a:t> :</a:t>
            </a:r>
          </a:p>
          <a:p>
            <a:r>
              <a:rPr lang="fr-FR" dirty="0"/>
              <a:t>Que signifie le titre ?</a:t>
            </a:r>
          </a:p>
          <a:p>
            <a:r>
              <a:rPr lang="fr-FR" dirty="0"/>
              <a:t>À quoi te font penser ces piliers ?</a:t>
            </a:r>
          </a:p>
          <a:p>
            <a:r>
              <a:rPr lang="fr-FR" dirty="0"/>
              <a:t>À quelle œuvre est-il fait référence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6A2BB9-DA9E-4716-A125-F732870A4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689" y="-61325"/>
            <a:ext cx="2623771" cy="6919325"/>
          </a:xfrm>
          <a:prstGeom prst="rect">
            <a:avLst/>
          </a:prstGeom>
        </p:spPr>
      </p:pic>
      <p:pic>
        <p:nvPicPr>
          <p:cNvPr id="3" name="Nouvel enregistrement 51 (1)">
            <a:hlinkClick r:id="" action="ppaction://media"/>
            <a:extLst>
              <a:ext uri="{FF2B5EF4-FFF2-40B4-BE49-F238E27FC236}">
                <a16:creationId xmlns:a16="http://schemas.microsoft.com/office/drawing/2014/main" id="{9AEAA92A-8378-4D77-92C2-96271B5A81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84675" y="2536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02" y="457200"/>
            <a:ext cx="4436123" cy="918497"/>
          </a:xfrm>
        </p:spPr>
        <p:txBody>
          <a:bodyPr anchor="t">
            <a:normAutofit/>
          </a:bodyPr>
          <a:lstStyle/>
          <a:p>
            <a:r>
              <a:rPr lang="fr-FR" dirty="0"/>
              <a:t>N° 13 </a:t>
            </a:r>
            <a:r>
              <a:rPr lang="fr-FR" i="1" dirty="0">
                <a:solidFill>
                  <a:schemeClr val="accent6"/>
                </a:solidFill>
              </a:rPr>
              <a:t>Paulin </a:t>
            </a:r>
            <a:r>
              <a:rPr lang="fr-FR" i="1" dirty="0">
                <a:solidFill>
                  <a:schemeClr val="accent1"/>
                </a:solidFill>
              </a:rPr>
              <a:t>&amp; Alysson</a:t>
            </a:r>
            <a:br>
              <a:rPr lang="fr-FR" dirty="0"/>
            </a:br>
            <a:r>
              <a:rPr lang="fr-FR" sz="2000" dirty="0"/>
              <a:t>Gustave MOREAU, </a:t>
            </a:r>
            <a:r>
              <a:rPr lang="fr-FR" sz="2000" i="1" dirty="0"/>
              <a:t>Les Sirènes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902" y="1375697"/>
            <a:ext cx="4436123" cy="381158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u="sng" dirty="0"/>
              <a:t>Questions à Paulin : </a:t>
            </a:r>
            <a:r>
              <a:rPr lang="fr-FR" dirty="0"/>
              <a:t>Quelles lignes directrices ? Rames / mât ? Quelles couleurs 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/>
              <a:t>Que symbolise le rocher de l’arrière-plan 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dirty="0"/>
              <a:t>Quelles références ?</a:t>
            </a:r>
          </a:p>
          <a:p>
            <a:pPr>
              <a:spcBef>
                <a:spcPts val="0"/>
              </a:spcBef>
            </a:pPr>
            <a:endParaRPr lang="fr-FR" sz="1200" dirty="0"/>
          </a:p>
          <a:p>
            <a:r>
              <a:rPr lang="fr-FR" u="sng" dirty="0"/>
              <a:t>Questions à Alysson :</a:t>
            </a:r>
            <a:r>
              <a:rPr lang="fr-FR" dirty="0"/>
              <a:t> </a:t>
            </a:r>
          </a:p>
          <a:p>
            <a:r>
              <a:rPr lang="fr-FR" dirty="0"/>
              <a:t>Qu'est-ce qu'une pirogue ?</a:t>
            </a:r>
          </a:p>
          <a:p>
            <a:r>
              <a:rPr lang="fr-FR" dirty="0"/>
              <a:t>De quand date le mythe des sirènes ? </a:t>
            </a:r>
          </a:p>
          <a:p>
            <a:r>
              <a:rPr lang="fr-FR" dirty="0"/>
              <a:t>Compare avec l'époque de Louis IV.</a:t>
            </a:r>
          </a:p>
          <a:p>
            <a:r>
              <a:rPr lang="fr-FR" dirty="0"/>
              <a:t>Dans quel sens va le bateau ?</a:t>
            </a:r>
          </a:p>
          <a:p>
            <a:pPr>
              <a:spcBef>
                <a:spcPts val="0"/>
              </a:spcBef>
            </a:pPr>
            <a:endParaRPr lang="fr-FR" dirty="0"/>
          </a:p>
          <a:p>
            <a:endParaRPr lang="fr-FR" dirty="0"/>
          </a:p>
        </p:txBody>
      </p:sp>
      <p:pic>
        <p:nvPicPr>
          <p:cNvPr id="3" name="Paulin">
            <a:hlinkClick r:id="" action="ppaction://media"/>
            <a:extLst>
              <a:ext uri="{FF2B5EF4-FFF2-40B4-BE49-F238E27FC236}">
                <a16:creationId xmlns:a16="http://schemas.microsoft.com/office/drawing/2014/main" id="{C3411E70-312E-4B81-AE11-85D3108B0E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2425" y="1677655"/>
            <a:ext cx="609600" cy="609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8A2F2F-DD54-475D-A5EF-F357757A49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90" t="10593" r="20561" b="16719"/>
          <a:stretch/>
        </p:blipFill>
        <p:spPr>
          <a:xfrm>
            <a:off x="3694655" y="3959558"/>
            <a:ext cx="4309982" cy="28930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F046DF-2EC3-4362-ADA9-F276F7F5DC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437" t="31139" r="23929" b="38225"/>
          <a:stretch/>
        </p:blipFill>
        <p:spPr>
          <a:xfrm>
            <a:off x="7766187" y="4828288"/>
            <a:ext cx="4318932" cy="16301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2D9206-AD03-4877-821E-C07104257B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67" y="5351"/>
            <a:ext cx="5264733" cy="411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86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926075" cy="935502"/>
          </a:xfrm>
        </p:spPr>
        <p:txBody>
          <a:bodyPr anchor="t">
            <a:normAutofit/>
          </a:bodyPr>
          <a:lstStyle/>
          <a:p>
            <a:r>
              <a:rPr lang="fr-FR" dirty="0"/>
              <a:t>N° 28 </a:t>
            </a:r>
            <a:r>
              <a:rPr lang="fr-FR" i="1" dirty="0">
                <a:solidFill>
                  <a:schemeClr val="accent6"/>
                </a:solidFill>
              </a:rPr>
              <a:t>Ali</a:t>
            </a:r>
            <a:r>
              <a:rPr lang="fr-FR" i="1" dirty="0"/>
              <a:t> </a:t>
            </a:r>
            <a:r>
              <a:rPr lang="fr-FR" i="1" dirty="0">
                <a:solidFill>
                  <a:schemeClr val="accent1"/>
                </a:solidFill>
              </a:rPr>
              <a:t>&amp; Malika</a:t>
            </a:r>
            <a:br>
              <a:rPr lang="fr-FR" dirty="0"/>
            </a:br>
            <a:r>
              <a:rPr lang="en-US" sz="2800" dirty="0"/>
              <a:t>William A.BREAKSPEARE, </a:t>
            </a:r>
            <a:r>
              <a:rPr lang="en-US" sz="2800" i="1" dirty="0"/>
              <a:t>The 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19557"/>
            <a:ext cx="5256212" cy="3811588"/>
          </a:xfrm>
        </p:spPr>
        <p:txBody>
          <a:bodyPr>
            <a:normAutofit fontScale="92500" lnSpcReduction="10000"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u="sng" dirty="0"/>
              <a:t>Questions à Ali :</a:t>
            </a:r>
          </a:p>
          <a:p>
            <a:r>
              <a:rPr lang="fr-FR" dirty="0"/>
              <a:t>Quels détails du visage te permettent d’identifier la peur ? </a:t>
            </a:r>
            <a:r>
              <a:rPr lang="fr-FR" dirty="0">
                <a:solidFill>
                  <a:schemeClr val="accent6"/>
                </a:solidFill>
              </a:rPr>
              <a:t>dans ses yeux </a:t>
            </a:r>
            <a:r>
              <a:rPr lang="fr-FR" dirty="0">
                <a:solidFill>
                  <a:srgbClr val="FF0000"/>
                </a:solidFill>
              </a:rPr>
              <a:t>écarquillés et ses sourcils froncés</a:t>
            </a:r>
          </a:p>
          <a:p>
            <a:r>
              <a:rPr lang="fr-FR" dirty="0"/>
              <a:t>Quel est le sens de lecture de l’image ? j</a:t>
            </a:r>
            <a:r>
              <a:rPr lang="fr-FR" dirty="0">
                <a:solidFill>
                  <a:srgbClr val="00B050"/>
                </a:solidFill>
              </a:rPr>
              <a:t>e vois qu’elle est agrippée à un rocher </a:t>
            </a:r>
            <a:r>
              <a:rPr lang="fr-FR" dirty="0">
                <a:solidFill>
                  <a:srgbClr val="FF0000"/>
                </a:solidFill>
              </a:rPr>
              <a:t>donc la lecture est VERTICALE</a:t>
            </a:r>
          </a:p>
          <a:p>
            <a:r>
              <a:rPr lang="fr-FR" u="sng" dirty="0"/>
              <a:t>Questions à Malika :</a:t>
            </a:r>
          </a:p>
          <a:p>
            <a:r>
              <a:rPr lang="fr-FR" dirty="0"/>
              <a:t>Quelle partie est une nageoire ?</a:t>
            </a:r>
          </a:p>
          <a:p>
            <a:r>
              <a:rPr lang="fr-FR" dirty="0"/>
              <a:t>Comment vois-tu la peur ?</a:t>
            </a:r>
          </a:p>
          <a:p>
            <a:r>
              <a:rPr lang="fr-FR" dirty="0"/>
              <a:t>Qu’y a-t-il au 1</a:t>
            </a:r>
            <a:r>
              <a:rPr lang="fr-FR" baseline="30000" dirty="0"/>
              <a:t>er</a:t>
            </a:r>
            <a:r>
              <a:rPr lang="fr-FR" dirty="0"/>
              <a:t> plan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1097F9-88E7-46DE-BB74-DA51F00BB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63" y="0"/>
            <a:ext cx="2636044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BE9C1C-3BEB-4F8D-A488-94F2803A3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18" y="1392702"/>
            <a:ext cx="3945363" cy="2003650"/>
          </a:xfrm>
          <a:prstGeom prst="rect">
            <a:avLst/>
          </a:prstGeom>
        </p:spPr>
      </p:pic>
      <p:pic>
        <p:nvPicPr>
          <p:cNvPr id="3" name="Voix 002 (1)">
            <a:hlinkClick r:id="" action="ppaction://media"/>
            <a:extLst>
              <a:ext uri="{FF2B5EF4-FFF2-40B4-BE49-F238E27FC236}">
                <a16:creationId xmlns:a16="http://schemas.microsoft.com/office/drawing/2014/main" id="{9EFADCC7-6A84-4881-802F-7C9A346DE4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86665" y="5083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6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8C8415F-3408-441E-85F6-DCDCC9C9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Bilan de vos présentations</a:t>
            </a:r>
            <a:br>
              <a:rPr lang="fr-FR" dirty="0"/>
            </a:br>
            <a:r>
              <a:rPr lang="fr-FR" i="1" dirty="0"/>
              <a:t>Merci pour votre travail ! Ça fait plaisir !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A357F3B-0A61-42A1-AA1B-FA2527036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Points forts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6BA2094-9EB1-499F-AB0D-F870811575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Votre grande réactivité et débrouillardise à me renvoyer le travail audio ! </a:t>
            </a:r>
            <a:r>
              <a:rPr lang="fr-FR" dirty="0">
                <a:sym typeface="Wingdings" panose="05000000000000000000" pitchFamily="2" charset="2"/>
              </a:rPr>
              <a:t></a:t>
            </a:r>
          </a:p>
          <a:p>
            <a:r>
              <a:rPr lang="fr-FR" dirty="0">
                <a:sym typeface="Wingdings" panose="05000000000000000000" pitchFamily="2" charset="2"/>
              </a:rPr>
              <a:t>Votre variété d’analyse qui m’a donné l’idée de mutualiser le travail des Klee et Valadon. </a:t>
            </a:r>
            <a:endParaRPr lang="fr-FR" dirty="0"/>
          </a:p>
          <a:p>
            <a:r>
              <a:rPr lang="fr-FR" dirty="0"/>
              <a:t>Des hypothèses très intéressantes formulées en conclusion.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771127E-318D-4CB1-9F2D-0AD005B8F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faibles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C17093D-A5E9-4C84-A6E0-508D468073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9801" y="2505074"/>
            <a:ext cx="5780313" cy="435292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Durée très inférieure à 3 minutes </a:t>
            </a:r>
            <a:r>
              <a:rPr lang="fr-FR" sz="2400" dirty="0"/>
              <a:t>alors que j’avais déjà réduit la demande par rapport aux attente du cycle 4 qui sont de 5 à 10 minutes !</a:t>
            </a:r>
          </a:p>
          <a:p>
            <a:r>
              <a:rPr lang="fr-FR" dirty="0"/>
              <a:t>Mélange entre description et interprétation ! </a:t>
            </a:r>
            <a:r>
              <a:rPr lang="fr-FR" sz="2400" i="1" dirty="0">
                <a:solidFill>
                  <a:schemeClr val="accent6"/>
                </a:solidFill>
              </a:rPr>
              <a:t>Ex : « c’est une sirène » est déjà une interprétation !</a:t>
            </a:r>
          </a:p>
          <a:p>
            <a:r>
              <a:rPr lang="fr-FR" dirty="0"/>
              <a:t>Détails des visages et de leur expression souvent oubliés…</a:t>
            </a:r>
          </a:p>
        </p:txBody>
      </p:sp>
    </p:spTree>
    <p:extLst>
      <p:ext uri="{BB962C8B-B14F-4D97-AF65-F5344CB8AC3E}">
        <p14:creationId xmlns:p14="http://schemas.microsoft.com/office/powerpoint/2010/main" val="1859749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A2DA60C-4B7C-4D26-9534-F2AE4B5E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i="1" dirty="0"/>
              <a:t>L’ Addition !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0A565EA-3EBC-48B5-9869-223ACE5F8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1) Cite au moins les deux </a:t>
            </a:r>
            <a:r>
              <a:rPr lang="fr-FR" dirty="0">
                <a:solidFill>
                  <a:srgbClr val="FF0000"/>
                </a:solidFill>
              </a:rPr>
              <a:t>formes</a:t>
            </a:r>
            <a:r>
              <a:rPr lang="fr-FR" dirty="0"/>
              <a:t> principales que les peintres donnent aux sirènes.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2) Cite le nom d’au moins trois </a:t>
            </a:r>
            <a:r>
              <a:rPr lang="fr-FR" dirty="0">
                <a:solidFill>
                  <a:srgbClr val="FF0000"/>
                </a:solidFill>
              </a:rPr>
              <a:t>artistes</a:t>
            </a:r>
            <a:r>
              <a:rPr lang="fr-FR" dirty="0"/>
              <a:t> qui ont produit </a:t>
            </a:r>
            <a:r>
              <a:rPr lang="fr-FR" dirty="0">
                <a:solidFill>
                  <a:srgbClr val="FF0000"/>
                </a:solidFill>
              </a:rPr>
              <a:t>plusieurs</a:t>
            </a:r>
            <a:r>
              <a:rPr lang="fr-FR" dirty="0"/>
              <a:t> toiles sur les sirènes.</a:t>
            </a:r>
          </a:p>
          <a:p>
            <a:r>
              <a:rPr lang="fr-FR" dirty="0"/>
              <a:t> </a:t>
            </a:r>
          </a:p>
          <a:p>
            <a:pPr lvl="0"/>
            <a:r>
              <a:rPr lang="fr-FR" dirty="0"/>
              <a:t>3) Cite au moins deux </a:t>
            </a:r>
            <a:r>
              <a:rPr lang="fr-FR" dirty="0">
                <a:solidFill>
                  <a:srgbClr val="FF0000"/>
                </a:solidFill>
              </a:rPr>
              <a:t>sources</a:t>
            </a:r>
            <a:r>
              <a:rPr lang="fr-FR" dirty="0"/>
              <a:t> d’inspiration de ces œuvres. (opéra, contes, poème, légendes…)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44658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609</Words>
  <Application>Microsoft Office PowerPoint</Application>
  <PresentationFormat>Grand écran</PresentationFormat>
  <Paragraphs>66</Paragraphs>
  <Slides>8</Slides>
  <Notes>0</Notes>
  <HiddenSlides>0</HiddenSlides>
  <MMClips>8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N° 2 Lucas Arthur RACKHAM,  Sirens</vt:lpstr>
      <vt:lpstr>N° 3 Emeline &amp; Léo Arthur  RACKHAM, Das Rheingold  Illustration pour l’opéra de Richard Wagner</vt:lpstr>
      <vt:lpstr>N° 4 David &amp; Hugo Bernard BUFFET,  Les Sirènes 1993</vt:lpstr>
      <vt:lpstr>N° 5 Soukeina Edward BURNE-JONES, The Depths of the Sea</vt:lpstr>
      <vt:lpstr>N° 13 Paulin &amp; Alysson Gustave MOREAU, Les Sirènes</vt:lpstr>
      <vt:lpstr>N° 28 Ali &amp; Malika William A.BREAKSPEARE, The mermaid</vt:lpstr>
      <vt:lpstr>Bilan de vos présentations Merci pour votre travail ! Ça fait plaisir !</vt:lpstr>
      <vt:lpstr>L’ Addition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N° 2 Lucas Arthur RACKHAM,  Sirens</dc:title>
  <dc:creator>FAMILLES RURALES</dc:creator>
  <cp:lastModifiedBy>FAMILLES RURALES</cp:lastModifiedBy>
  <cp:revision>1</cp:revision>
  <dcterms:created xsi:type="dcterms:W3CDTF">2020-04-06T08:01:55Z</dcterms:created>
  <dcterms:modified xsi:type="dcterms:W3CDTF">2020-04-06T08:06:23Z</dcterms:modified>
</cp:coreProperties>
</file>