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6" r:id="rId4"/>
    <p:sldId id="268" r:id="rId5"/>
    <p:sldId id="275" r:id="rId6"/>
    <p:sldId id="276" r:id="rId7"/>
    <p:sldId id="277" r:id="rId8"/>
    <p:sldId id="284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94660"/>
  </p:normalViewPr>
  <p:slideViewPr>
    <p:cSldViewPr snapToGrid="0">
      <p:cViewPr varScale="1">
        <p:scale>
          <a:sx n="58" d="100"/>
          <a:sy n="58" d="100"/>
        </p:scale>
        <p:origin x="96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A0649A-E818-45F0-9D79-716B62B04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271DC00-B0A0-439C-A4DC-038005C141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D3043E-EEE9-485B-9CB6-7B3107079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E9C7-70B1-4FF3-9BEE-9CB2CD8C7B90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5E473D-A404-41BA-9DA7-154E06A0D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ABF61B-472D-4324-8CAF-6E093809A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58BD-5193-4B2A-862B-69802162D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774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CFB514-4B84-47C7-8F14-E65E94DD5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A6916B-DD2B-4D85-B94D-116F3EEC9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184024-E121-46A5-AF80-C0CB58F32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E9C7-70B1-4FF3-9BEE-9CB2CD8C7B90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0BBD90-75CF-4CC2-BCB9-56538C97F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30E55F-2420-43FD-B49C-6B009FB03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58BD-5193-4B2A-862B-69802162D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0041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3E1E2B-6799-46FA-B22D-C69E02B02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C9F3E7-1983-4997-B61D-C62062B1B4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9EA5FC-3BDE-4727-B535-6DC5E38DD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E9C7-70B1-4FF3-9BEE-9CB2CD8C7B90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B4D21B-0CC9-4BA4-9262-B87022FCE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7E36E0-E7ED-497D-930B-D2A465B12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58BD-5193-4B2A-862B-69802162D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581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11D00F-E483-4AAB-854C-E66F184CD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FE0778-7769-4B89-922A-F0CAC248D4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35341A0-6B62-4FD5-83B3-6B83D4BD2A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026274D-558F-4E37-998C-15085F96A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E9C7-70B1-4FF3-9BEE-9CB2CD8C7B90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43E9EF-FC90-4010-AD19-4AE2118FE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DCBF2F3-FEDC-4A40-A847-D809BD73D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58BD-5193-4B2A-862B-69802162D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4741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F4894-B782-425F-AB45-F662ABADF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AE8A429-F8E1-4E64-A615-0D0F291FA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6D6DBB6-690F-476F-B0A8-678306D351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BD41585-9ACF-4F1E-B5B4-4A58CF14A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C3C6FA5-0E71-4EA5-BDE6-9569F7413A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157BD4E-7B16-401D-A765-CE5CDF44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E9C7-70B1-4FF3-9BEE-9CB2CD8C7B90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03A6C39-FF9A-451F-BD9B-5A2C44A92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9A7B6A-606C-47BF-9AFE-68DF14054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58BD-5193-4B2A-862B-69802162D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622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C18485-250E-44D8-9E49-578B976F8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DFEFFD6-E3A7-4743-801F-47CCE1A23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E9C7-70B1-4FF3-9BEE-9CB2CD8C7B90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A1FCF4A-BA4E-4E04-98E2-A8109AEB3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897F1C8-1010-4331-9FCD-0D7927564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58BD-5193-4B2A-862B-69802162D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616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FE6302D-C35D-4BAA-B8B7-D4E848AE0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E9C7-70B1-4FF3-9BEE-9CB2CD8C7B90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F0CE824-669A-48AF-9A21-09A9CF2E4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87DAA6F-5BFB-4A8F-A5B0-BD91670EE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58BD-5193-4B2A-862B-69802162D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438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226C9C-D197-4304-A6A1-A6C593484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62AABB-FC99-40CC-8EC0-E3932C3E8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D54D7C4-7FB0-4E37-A8C6-D06B8C072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983710D-D11E-4C09-AAA0-D12BE279C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E9C7-70B1-4FF3-9BEE-9CB2CD8C7B90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F2FC1AC-A344-43B1-80FF-5CA131B7F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114AFC8-0109-4ED6-B81D-FE7505E7C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58BD-5193-4B2A-862B-69802162D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189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B3B821-18C4-4273-B9CC-D3B5F52B0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77E6A33-4CFF-4E67-A6D5-A75610588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6CE0A4-228B-4F8E-889B-36A74A915F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1C3B58-B334-4E61-BB2F-A2F77A596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E9C7-70B1-4FF3-9BEE-9CB2CD8C7B90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2F531F-CDAB-48E2-960A-D0688D5CC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C603C0-E054-4D5D-A472-40E292687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58BD-5193-4B2A-862B-69802162D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4197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BF7D36-BBF1-4DC6-901F-C3EACD66F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0E5DAE7-F2AB-4DA6-B569-930E42A15E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8ECD17-218F-468A-9873-A1E1DC89B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E9C7-70B1-4FF3-9BEE-9CB2CD8C7B90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4C1173-8340-497C-B1A3-CE274FE53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66BE6E-6B25-4CD5-8953-78B5286A2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58BD-5193-4B2A-862B-69802162D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850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9FE2571-6892-447F-9971-5C84DD275E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515B125-5C48-4FC4-B004-4B8056CAFA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5BAAFD-0CD6-4763-A403-E85C61F16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E9C7-70B1-4FF3-9BEE-9CB2CD8C7B90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B6E17D-55FD-4F29-82AA-A76CD0BD2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615F10-3109-4CEC-B6C3-F057EEB3B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258BD-5193-4B2A-862B-69802162D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842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173C593-8224-4D90-9119-FC1D86762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2318CD-D127-4FDB-9346-21737F662C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8952F8-C1E3-4D99-B506-702A491823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0E9C7-70B1-4FF3-9BEE-9CB2CD8C7B90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2F3510-59F8-4132-B680-CA9B4926D9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55A2BD-787D-46B9-B2A5-1B3AE9E556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258BD-5193-4B2A-862B-69802162D3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3692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microsoft.com/office/2007/relationships/media" Target="../media/media8.m4a"/><Relationship Id="rId7" Type="http://schemas.openxmlformats.org/officeDocument/2006/relationships/image" Target="../media/image2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8.jpg"/><Relationship Id="rId5" Type="http://schemas.openxmlformats.org/officeDocument/2006/relationships/slideLayout" Target="../slideLayouts/slideLayout9.xml"/><Relationship Id="rId4" Type="http://schemas.openxmlformats.org/officeDocument/2006/relationships/audio" Target="../media/media8.m4a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FFE79B-63DC-4D02-B2E2-416B5BCF9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en-US" dirty="0"/>
              <a:t>N° 3 </a:t>
            </a:r>
            <a:r>
              <a:rPr lang="en-US" i="1" dirty="0">
                <a:solidFill>
                  <a:schemeClr val="accent6"/>
                </a:solidFill>
              </a:rPr>
              <a:t>Emeline</a:t>
            </a:r>
            <a:br>
              <a:rPr lang="en-US" dirty="0"/>
            </a:br>
            <a:r>
              <a:rPr lang="en-US" dirty="0"/>
              <a:t>Arthur  RACKHAM,</a:t>
            </a:r>
            <a:br>
              <a:rPr lang="en-US" dirty="0"/>
            </a:br>
            <a:r>
              <a:rPr lang="en-US" i="1" dirty="0"/>
              <a:t>Das Rheingold </a:t>
            </a:r>
            <a:br>
              <a:rPr lang="en-US" dirty="0"/>
            </a:br>
            <a:r>
              <a:rPr lang="en-US" sz="1600" dirty="0"/>
              <a:t>Illustration pour </a:t>
            </a:r>
            <a:r>
              <a:rPr lang="en-US" sz="1600" dirty="0" err="1"/>
              <a:t>l’opéra</a:t>
            </a:r>
            <a:r>
              <a:rPr lang="en-US" sz="1600" dirty="0"/>
              <a:t> de Richard Wagner</a:t>
            </a:r>
            <a:endParaRPr lang="fr-FR" sz="1600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856F5C-251F-4EF4-8938-7479AE098F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4800" y="2057400"/>
            <a:ext cx="4467225" cy="2993571"/>
          </a:xfrm>
        </p:spPr>
        <p:txBody>
          <a:bodyPr/>
          <a:lstStyle/>
          <a:p>
            <a:r>
              <a:rPr lang="fr-FR" u="sng" dirty="0"/>
              <a:t>Questions à Emeline :</a:t>
            </a:r>
          </a:p>
          <a:p>
            <a:r>
              <a:rPr lang="fr-FR" dirty="0"/>
              <a:t>Qu’expriment les visages des femmes ?</a:t>
            </a:r>
          </a:p>
          <a:p>
            <a:r>
              <a:rPr lang="fr-FR" dirty="0"/>
              <a:t>Qu’est-ce qui apparait au 2</a:t>
            </a:r>
            <a:r>
              <a:rPr lang="fr-FR" baseline="30000" dirty="0"/>
              <a:t>e</a:t>
            </a:r>
            <a:r>
              <a:rPr lang="fr-FR" dirty="0"/>
              <a:t> plan à droite ?</a:t>
            </a:r>
          </a:p>
          <a:p>
            <a:r>
              <a:rPr lang="fr-FR" dirty="0"/>
              <a:t>Et à l’arrière-plan en haut ?</a:t>
            </a:r>
          </a:p>
          <a:p>
            <a:r>
              <a:rPr lang="fr-FR" dirty="0"/>
              <a:t>Pourquoi est-ce que ça s’appelle « L’Or du Rhin » ?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2B10F56-F2BD-43E8-96CA-AB48DC55F4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107" y="0"/>
            <a:ext cx="4897105" cy="6858000"/>
          </a:xfrm>
          <a:prstGeom prst="rect">
            <a:avLst/>
          </a:prstGeom>
        </p:spPr>
      </p:pic>
      <p:pic>
        <p:nvPicPr>
          <p:cNvPr id="3" name="Emeline image 3 sirène (1)">
            <a:hlinkClick r:id="" action="ppaction://media"/>
            <a:extLst>
              <a:ext uri="{FF2B5EF4-FFF2-40B4-BE49-F238E27FC236}">
                <a16:creationId xmlns:a16="http://schemas.microsoft.com/office/drawing/2014/main" id="{C0C3EEA1-89FF-45DC-9A5A-58B3D3437D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2425" y="2057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5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5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FFE79B-63DC-4D02-B2E2-416B5BCF9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088" y="457200"/>
            <a:ext cx="4628916" cy="1600200"/>
          </a:xfrm>
        </p:spPr>
        <p:txBody>
          <a:bodyPr anchor="t">
            <a:normAutofit/>
          </a:bodyPr>
          <a:lstStyle/>
          <a:p>
            <a:r>
              <a:rPr lang="fr-FR" dirty="0"/>
              <a:t>N° 4 </a:t>
            </a:r>
            <a:r>
              <a:rPr lang="fr-FR" i="1" dirty="0">
                <a:solidFill>
                  <a:schemeClr val="accent6"/>
                </a:solidFill>
              </a:rPr>
              <a:t>David</a:t>
            </a:r>
            <a:br>
              <a:rPr lang="fr-FR" dirty="0"/>
            </a:br>
            <a:r>
              <a:rPr lang="fr-FR" dirty="0"/>
              <a:t>Bernard BUFFET, </a:t>
            </a:r>
            <a:br>
              <a:rPr lang="fr-FR" dirty="0"/>
            </a:br>
            <a:r>
              <a:rPr lang="fr-FR" i="1" dirty="0"/>
              <a:t>Les Sirènes </a:t>
            </a:r>
            <a:r>
              <a:rPr lang="fr-FR" dirty="0"/>
              <a:t>1993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856F5C-251F-4EF4-8938-7479AE098F0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u="sng" dirty="0"/>
              <a:t>Questions à David :</a:t>
            </a:r>
          </a:p>
          <a:p>
            <a:r>
              <a:rPr lang="fr-FR" dirty="0"/>
              <a:t>Où sont les couleurs sombres ?</a:t>
            </a:r>
          </a:p>
          <a:p>
            <a:r>
              <a:rPr lang="fr-FR" dirty="0"/>
              <a:t>Quelle est la couleur du « toit » de ta dite « maison » ?</a:t>
            </a:r>
          </a:p>
          <a:p>
            <a:r>
              <a:rPr lang="fr-FR" dirty="0"/>
              <a:t>Qui est l’humain attaché au mât ? De quel livre et de quel auteur est-il issu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04DA72B-3100-4FE7-8132-FEF30C184E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004" y="1257300"/>
            <a:ext cx="6850908" cy="3464116"/>
          </a:xfrm>
          <a:prstGeom prst="rect">
            <a:avLst/>
          </a:prstGeom>
        </p:spPr>
      </p:pic>
      <p:pic>
        <p:nvPicPr>
          <p:cNvPr id="3" name="Vocal 002">
            <a:hlinkClick r:id="" action="ppaction://media"/>
            <a:extLst>
              <a:ext uri="{FF2B5EF4-FFF2-40B4-BE49-F238E27FC236}">
                <a16:creationId xmlns:a16="http://schemas.microsoft.com/office/drawing/2014/main" id="{8A714630-F9BA-4C1E-AA30-68A163657B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10972" y="2057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56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0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fr-FR" dirty="0"/>
              <a:t>N° 12 </a:t>
            </a:r>
            <a:r>
              <a:rPr lang="fr-FR" i="1" dirty="0" err="1">
                <a:solidFill>
                  <a:schemeClr val="accent6"/>
                </a:solidFill>
              </a:rPr>
              <a:t>Maly</a:t>
            </a:r>
            <a:br>
              <a:rPr lang="fr-FR" dirty="0"/>
            </a:br>
            <a:r>
              <a:rPr lang="fr-FR" dirty="0"/>
              <a:t>Gustave MOREAU,</a:t>
            </a:r>
            <a:br>
              <a:rPr lang="fr-FR" dirty="0"/>
            </a:br>
            <a:r>
              <a:rPr lang="fr-FR" i="1" dirty="0"/>
              <a:t>Les Sirènes au soleil couchant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u="sng" dirty="0"/>
          </a:p>
          <a:p>
            <a:endParaRPr lang="fr-FR" u="sng" dirty="0"/>
          </a:p>
          <a:p>
            <a:endParaRPr lang="fr-FR" u="sng" dirty="0"/>
          </a:p>
          <a:p>
            <a:endParaRPr lang="fr-FR" u="sng" dirty="0"/>
          </a:p>
          <a:p>
            <a:r>
              <a:rPr lang="fr-FR" u="sng" dirty="0"/>
              <a:t>Questions pour </a:t>
            </a:r>
            <a:r>
              <a:rPr lang="fr-FR" u="sng" dirty="0" err="1"/>
              <a:t>Maly</a:t>
            </a:r>
            <a:r>
              <a:rPr lang="fr-FR" u="sng" dirty="0"/>
              <a:t> :</a:t>
            </a:r>
          </a:p>
          <a:p>
            <a:r>
              <a:rPr lang="fr-FR" dirty="0"/>
              <a:t>Où sont les couleurs chaudes ? froides ?</a:t>
            </a:r>
          </a:p>
          <a:p>
            <a:r>
              <a:rPr lang="fr-FR" dirty="0"/>
              <a:t>Combien y a-t-il de sirènes ?</a:t>
            </a:r>
          </a:p>
          <a:p>
            <a:r>
              <a:rPr lang="fr-FR" dirty="0"/>
              <a:t>Pourquoi « stagnent » ?</a:t>
            </a:r>
          </a:p>
          <a:p>
            <a:r>
              <a:rPr lang="fr-FR" dirty="0"/>
              <a:t>Quelles lignes directrices ? Où porte leur regard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21366B-4387-478D-AB71-B2AF841463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904" y="656492"/>
            <a:ext cx="7923985" cy="5212496"/>
          </a:xfrm>
          <a:prstGeom prst="rect">
            <a:avLst/>
          </a:prstGeom>
        </p:spPr>
      </p:pic>
      <p:pic>
        <p:nvPicPr>
          <p:cNvPr id="3" name="mon enregistrement 4">
            <a:hlinkClick r:id="" action="ppaction://media"/>
            <a:extLst>
              <a:ext uri="{FF2B5EF4-FFF2-40B4-BE49-F238E27FC236}">
                <a16:creationId xmlns:a16="http://schemas.microsoft.com/office/drawing/2014/main" id="{2B75D054-4C2A-4922-BB16-370EABC5A2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90057" y="26531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3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3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fr-FR" dirty="0"/>
              <a:t>N° 13 </a:t>
            </a:r>
            <a:r>
              <a:rPr lang="fr-FR" i="1" dirty="0">
                <a:solidFill>
                  <a:schemeClr val="accent6"/>
                </a:solidFill>
              </a:rPr>
              <a:t>Paulin</a:t>
            </a:r>
            <a:br>
              <a:rPr lang="fr-FR" dirty="0"/>
            </a:br>
            <a:r>
              <a:rPr lang="fr-FR" dirty="0"/>
              <a:t>Gustave MOREAU, </a:t>
            </a:r>
            <a:br>
              <a:rPr lang="fr-FR" dirty="0"/>
            </a:br>
            <a:r>
              <a:rPr lang="fr-FR" i="1" dirty="0"/>
              <a:t>Les Sirènes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u="sng" dirty="0"/>
              <a:t>Questions à Paulin :</a:t>
            </a:r>
          </a:p>
          <a:p>
            <a:r>
              <a:rPr lang="fr-FR" dirty="0"/>
              <a:t>Quelles lignes directrices ? Rames / mât ?</a:t>
            </a:r>
          </a:p>
          <a:p>
            <a:r>
              <a:rPr lang="fr-FR" dirty="0"/>
              <a:t>Quelles couleurs ?</a:t>
            </a:r>
          </a:p>
          <a:p>
            <a:r>
              <a:rPr lang="fr-FR" dirty="0"/>
              <a:t>Que symbolise le rocher de l’arrière-plan ?</a:t>
            </a:r>
          </a:p>
          <a:p>
            <a:r>
              <a:rPr lang="fr-FR" dirty="0"/>
              <a:t>Quelles références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D2D9206-AD03-4877-821E-C07104257B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884" y="457200"/>
            <a:ext cx="7612193" cy="5943600"/>
          </a:xfrm>
          <a:prstGeom prst="rect">
            <a:avLst/>
          </a:prstGeom>
        </p:spPr>
      </p:pic>
      <p:pic>
        <p:nvPicPr>
          <p:cNvPr id="3" name="Paulin">
            <a:hlinkClick r:id="" action="ppaction://media"/>
            <a:extLst>
              <a:ext uri="{FF2B5EF4-FFF2-40B4-BE49-F238E27FC236}">
                <a16:creationId xmlns:a16="http://schemas.microsoft.com/office/drawing/2014/main" id="{C3411E70-312E-4B81-AE11-85D3108B0E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96306" y="2819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86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4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62" y="457200"/>
            <a:ext cx="4449454" cy="1600200"/>
          </a:xfrm>
        </p:spPr>
        <p:txBody>
          <a:bodyPr anchor="t">
            <a:normAutofit fontScale="90000"/>
          </a:bodyPr>
          <a:lstStyle/>
          <a:p>
            <a:r>
              <a:rPr lang="fr-FR" dirty="0"/>
              <a:t>N° 19 </a:t>
            </a:r>
            <a:r>
              <a:rPr lang="fr-FR" i="1" dirty="0">
                <a:solidFill>
                  <a:schemeClr val="accent6"/>
                </a:solidFill>
              </a:rPr>
              <a:t>Constantin</a:t>
            </a:r>
            <a:br>
              <a:rPr lang="fr-FR" dirty="0"/>
            </a:br>
            <a:r>
              <a:rPr lang="fr-FR" dirty="0"/>
              <a:t>Johann Ulrich KRAUSS</a:t>
            </a:r>
            <a:br>
              <a:rPr lang="fr-FR" dirty="0"/>
            </a:br>
            <a:r>
              <a:rPr lang="fr-FR" i="1" dirty="0" err="1"/>
              <a:t>Proserpinas</a:t>
            </a:r>
            <a:r>
              <a:rPr lang="fr-FR" i="1" dirty="0"/>
              <a:t> Compagnons transformés en sirènes </a:t>
            </a:r>
            <a:r>
              <a:rPr lang="fr-FR" dirty="0"/>
              <a:t>1690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0655" y="2057400"/>
            <a:ext cx="4449453" cy="3811588"/>
          </a:xfrm>
        </p:spPr>
        <p:txBody>
          <a:bodyPr/>
          <a:lstStyle/>
          <a:p>
            <a:r>
              <a:rPr lang="fr-FR" u="sng" dirty="0"/>
              <a:t>Questions pour Constantin :</a:t>
            </a:r>
          </a:p>
          <a:p>
            <a:r>
              <a:rPr lang="fr-FR" dirty="0"/>
              <a:t>Lignes directrices ? </a:t>
            </a:r>
          </a:p>
          <a:p>
            <a:r>
              <a:rPr lang="fr-FR" dirty="0"/>
              <a:t>Sens de la voile gonflée ?</a:t>
            </a:r>
          </a:p>
          <a:p>
            <a:r>
              <a:rPr lang="fr-FR" dirty="0"/>
              <a:t>Où vois-tu des jambes ?</a:t>
            </a:r>
          </a:p>
          <a:p>
            <a:r>
              <a:rPr lang="fr-FR" dirty="0"/>
              <a:t>Justification de ce « elles » ?</a:t>
            </a:r>
          </a:p>
          <a:p>
            <a:r>
              <a:rPr lang="fr-FR" dirty="0"/>
              <a:t>À quoi sert traditionnellement la figure de proue ?</a:t>
            </a:r>
          </a:p>
          <a:p>
            <a:r>
              <a:rPr lang="fr-FR" dirty="0"/>
              <a:t>Qui est Proserpine ?</a:t>
            </a: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CB7FD13-D2BE-4748-80B8-6D05B5729F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716" y="745171"/>
            <a:ext cx="7203284" cy="5411543"/>
          </a:xfrm>
          <a:prstGeom prst="rect">
            <a:avLst/>
          </a:prstGeom>
        </p:spPr>
      </p:pic>
      <p:pic>
        <p:nvPicPr>
          <p:cNvPr id="3" name="Constantin Sirènes">
            <a:hlinkClick r:id="" action="ppaction://media"/>
            <a:extLst>
              <a:ext uri="{FF2B5EF4-FFF2-40B4-BE49-F238E27FC236}">
                <a16:creationId xmlns:a16="http://schemas.microsoft.com/office/drawing/2014/main" id="{77529EFA-E816-4847-BFE5-91C04D68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45012" y="21952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332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fr-FR" dirty="0"/>
              <a:t>N° 20 </a:t>
            </a:r>
            <a:r>
              <a:rPr lang="fr-FR" i="1" dirty="0">
                <a:solidFill>
                  <a:schemeClr val="accent6"/>
                </a:solidFill>
              </a:rPr>
              <a:t>Mathilde</a:t>
            </a:r>
            <a:br>
              <a:rPr lang="fr-FR" dirty="0"/>
            </a:br>
            <a:r>
              <a:rPr lang="en-US" dirty="0"/>
              <a:t>John COLLIER</a:t>
            </a:r>
            <a:br>
              <a:rPr lang="en-US" dirty="0"/>
            </a:br>
            <a:r>
              <a:rPr lang="en-US" i="1" dirty="0"/>
              <a:t>The Land Baby</a:t>
            </a:r>
            <a:endParaRPr lang="fr-FR" i="1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u="sng" dirty="0"/>
              <a:t>Questions à Mathilde :</a:t>
            </a:r>
          </a:p>
          <a:p>
            <a:r>
              <a:rPr lang="fr-FR" dirty="0"/>
              <a:t>Comment sont habillés les 2 personnages ?</a:t>
            </a:r>
          </a:p>
          <a:p>
            <a:r>
              <a:rPr lang="fr-FR" dirty="0"/>
              <a:t>Que représente l’arrière-plan ?</a:t>
            </a:r>
          </a:p>
          <a:p>
            <a:r>
              <a:rPr lang="fr-FR" dirty="0"/>
              <a:t>Explique la différence d’apparence.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EC73A57-4024-4E01-BA88-5FBAE529FF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948" y="-49157"/>
            <a:ext cx="5427052" cy="6907157"/>
          </a:xfrm>
          <a:prstGeom prst="rect">
            <a:avLst/>
          </a:prstGeom>
        </p:spPr>
      </p:pic>
      <p:pic>
        <p:nvPicPr>
          <p:cNvPr id="7" name="Nouvel enregistrement 2 (1)">
            <a:hlinkClick r:id="" action="ppaction://media"/>
            <a:extLst>
              <a:ext uri="{FF2B5EF4-FFF2-40B4-BE49-F238E27FC236}">
                <a16:creationId xmlns:a16="http://schemas.microsoft.com/office/drawing/2014/main" id="{56C4DED3-479F-4DDB-AFB6-3DD622097E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52875" y="2057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2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6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661126" cy="1600200"/>
          </a:xfrm>
        </p:spPr>
        <p:txBody>
          <a:bodyPr anchor="t">
            <a:normAutofit fontScale="90000"/>
          </a:bodyPr>
          <a:lstStyle/>
          <a:p>
            <a:r>
              <a:rPr lang="fr-FR" dirty="0"/>
              <a:t>N° 21 </a:t>
            </a:r>
            <a:r>
              <a:rPr lang="fr-FR" i="1" dirty="0" err="1">
                <a:solidFill>
                  <a:schemeClr val="accent6"/>
                </a:solidFill>
              </a:rPr>
              <a:t>Ylona</a:t>
            </a:r>
            <a:r>
              <a:rPr lang="fr-FR" i="1" dirty="0">
                <a:solidFill>
                  <a:schemeClr val="accent6"/>
                </a:solidFill>
              </a:rPr>
              <a:t> </a:t>
            </a:r>
            <a:r>
              <a:rPr lang="fr-FR" i="1" dirty="0">
                <a:solidFill>
                  <a:schemeClr val="accent1"/>
                </a:solidFill>
              </a:rPr>
              <a:t>&amp; Margot</a:t>
            </a:r>
            <a:br>
              <a:rPr lang="fr-FR" dirty="0"/>
            </a:br>
            <a:r>
              <a:rPr lang="fr-FR" dirty="0"/>
              <a:t>John William WATERHOUSE,</a:t>
            </a:r>
            <a:br>
              <a:rPr lang="fr-FR" dirty="0"/>
            </a:br>
            <a:r>
              <a:rPr lang="fr-FR" i="1" dirty="0" err="1"/>
              <a:t>Mermaid</a:t>
            </a:r>
            <a:endParaRPr lang="fr-FR" i="1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FR" u="sng" dirty="0"/>
              <a:t>Questions à </a:t>
            </a:r>
            <a:r>
              <a:rPr lang="fr-FR" u="sng" dirty="0" err="1"/>
              <a:t>Ylona</a:t>
            </a:r>
            <a:r>
              <a:rPr lang="fr-FR" u="sng" dirty="0"/>
              <a:t> :</a:t>
            </a:r>
          </a:p>
          <a:p>
            <a:r>
              <a:rPr lang="fr-FR" dirty="0"/>
              <a:t>Décris son geste</a:t>
            </a:r>
          </a:p>
          <a:p>
            <a:r>
              <a:rPr lang="fr-FR" dirty="0"/>
              <a:t>Objet en face d’elle ? </a:t>
            </a:r>
          </a:p>
          <a:p>
            <a:r>
              <a:rPr lang="fr-FR" dirty="0"/>
              <a:t>Que symbolisent les points de clarté ?</a:t>
            </a:r>
          </a:p>
          <a:p>
            <a:r>
              <a:rPr lang="fr-FR" dirty="0"/>
              <a:t>Quelle source d’inspiration ?</a:t>
            </a:r>
          </a:p>
          <a:p>
            <a:r>
              <a:rPr lang="fr-FR" u="sng" dirty="0"/>
              <a:t>Questions à Margot :</a:t>
            </a:r>
          </a:p>
          <a:p>
            <a:r>
              <a:rPr lang="fr-FR" dirty="0"/>
              <a:t>De quelle matière est recouvert l’intérieur des coquillages ? </a:t>
            </a:r>
            <a:r>
              <a:rPr lang="fr-FR" dirty="0">
                <a:solidFill>
                  <a:schemeClr val="accent6"/>
                </a:solidFill>
              </a:rPr>
              <a:t>de nacre.</a:t>
            </a:r>
          </a:p>
          <a:p>
            <a:r>
              <a:rPr lang="fr-FR" dirty="0"/>
              <a:t>Comment étaient les sirènes d’Homère ? </a:t>
            </a:r>
          </a:p>
          <a:p>
            <a:r>
              <a:rPr lang="fr-FR" dirty="0">
                <a:solidFill>
                  <a:schemeClr val="accent6"/>
                </a:solidFill>
              </a:rPr>
              <a:t>Je change la source : et selon la légende de la Loreley les sirènes étaient des créatures magnifiques. 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EAAC356-D27B-4C7A-A198-886BE8F2A6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980" y="-1"/>
            <a:ext cx="4895019" cy="7052917"/>
          </a:xfrm>
          <a:prstGeom prst="rect">
            <a:avLst/>
          </a:prstGeom>
        </p:spPr>
      </p:pic>
      <p:pic>
        <p:nvPicPr>
          <p:cNvPr id="3" name="Vocal 001">
            <a:hlinkClick r:id="" action="ppaction://media"/>
            <a:extLst>
              <a:ext uri="{FF2B5EF4-FFF2-40B4-BE49-F238E27FC236}">
                <a16:creationId xmlns:a16="http://schemas.microsoft.com/office/drawing/2014/main" id="{E21846A2-DA9D-4FB1-8EA5-830D712466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94478" y="2195286"/>
            <a:ext cx="609600" cy="609600"/>
          </a:xfrm>
          <a:prstGeom prst="rect">
            <a:avLst/>
          </a:prstGeom>
        </p:spPr>
      </p:pic>
      <p:pic>
        <p:nvPicPr>
          <p:cNvPr id="8" name="Margot">
            <a:hlinkClick r:id="" action="ppaction://media"/>
            <a:extLst>
              <a:ext uri="{FF2B5EF4-FFF2-40B4-BE49-F238E27FC236}">
                <a16:creationId xmlns:a16="http://schemas.microsoft.com/office/drawing/2014/main" id="{94DF8810-A9FF-4B3D-869D-A5797348E21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87873" y="3963194"/>
            <a:ext cx="609600" cy="609600"/>
          </a:xfrm>
          <a:prstGeom prst="rect">
            <a:avLst/>
          </a:prstGeom>
        </p:spPr>
      </p:pic>
      <p:pic>
        <p:nvPicPr>
          <p:cNvPr id="2050" name="Picture 2" descr="Sirènes">
            <a:extLst>
              <a:ext uri="{FF2B5EF4-FFF2-40B4-BE49-F238E27FC236}">
                <a16:creationId xmlns:a16="http://schemas.microsoft.com/office/drawing/2014/main" id="{711A783C-8EBF-4FAD-A6EC-155BEC516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713" y="2652713"/>
            <a:ext cx="155257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958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3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173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07726E-8ADE-4175-827A-08E60FF43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546498" cy="1600200"/>
          </a:xfrm>
        </p:spPr>
        <p:txBody>
          <a:bodyPr anchor="t">
            <a:normAutofit/>
          </a:bodyPr>
          <a:lstStyle/>
          <a:p>
            <a:r>
              <a:rPr lang="fr-FR" dirty="0"/>
              <a:t>N° 28 </a:t>
            </a:r>
            <a:r>
              <a:rPr lang="fr-FR" i="1" dirty="0">
                <a:solidFill>
                  <a:schemeClr val="accent6"/>
                </a:solidFill>
              </a:rPr>
              <a:t>Ali</a:t>
            </a:r>
            <a:br>
              <a:rPr lang="fr-FR" dirty="0"/>
            </a:br>
            <a:r>
              <a:rPr lang="en-US" dirty="0"/>
              <a:t>William A.BREAKSPEARE,</a:t>
            </a:r>
            <a:br>
              <a:rPr lang="en-US" dirty="0"/>
            </a:br>
            <a:r>
              <a:rPr lang="en-US" i="1" dirty="0"/>
              <a:t>The mermaid</a:t>
            </a:r>
            <a:endParaRPr lang="fr-FR" i="1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F59F918-D64D-4C3D-9A35-2CCE25E43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5256212" cy="3811588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u="sng" dirty="0"/>
              <a:t>Questions à Ali :</a:t>
            </a:r>
          </a:p>
          <a:p>
            <a:r>
              <a:rPr lang="fr-FR" dirty="0"/>
              <a:t>Quels détails du visage te permettent d’identifier la peur ? </a:t>
            </a:r>
            <a:r>
              <a:rPr lang="fr-FR" dirty="0">
                <a:solidFill>
                  <a:schemeClr val="accent6"/>
                </a:solidFill>
              </a:rPr>
              <a:t>dans ses yeux </a:t>
            </a:r>
            <a:r>
              <a:rPr lang="fr-FR" dirty="0">
                <a:solidFill>
                  <a:srgbClr val="FF0000"/>
                </a:solidFill>
              </a:rPr>
              <a:t>écarquillés et ses sourcils froncés</a:t>
            </a:r>
          </a:p>
          <a:p>
            <a:r>
              <a:rPr lang="fr-FR" dirty="0"/>
              <a:t>Quel est le sens de lecture de l’image ? j</a:t>
            </a:r>
            <a:r>
              <a:rPr lang="fr-FR" dirty="0">
                <a:solidFill>
                  <a:srgbClr val="00B050"/>
                </a:solidFill>
              </a:rPr>
              <a:t>e vois qu’elle est agrippée à un rocher </a:t>
            </a:r>
            <a:r>
              <a:rPr lang="fr-FR" dirty="0">
                <a:solidFill>
                  <a:srgbClr val="FF0000"/>
                </a:solidFill>
              </a:rPr>
              <a:t>donc la lecture est VERTICALE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91097F9-88E7-46DE-BB74-DA51F00BB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863" y="0"/>
            <a:ext cx="2636044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ABE9C1C-3BEB-4F8D-A488-94F2803A39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11" y="1959544"/>
            <a:ext cx="3945363" cy="200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4674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408</Words>
  <Application>Microsoft Office PowerPoint</Application>
  <PresentationFormat>Grand écran</PresentationFormat>
  <Paragraphs>66</Paragraphs>
  <Slides>8</Slides>
  <Notes>0</Notes>
  <HiddenSlides>0</HiddenSlides>
  <MMClips>8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N° 3 Emeline Arthur  RACKHAM, Das Rheingold  Illustration pour l’opéra de Richard Wagner</vt:lpstr>
      <vt:lpstr>N° 4 David Bernard BUFFET,  Les Sirènes 1993</vt:lpstr>
      <vt:lpstr>N° 12 Maly Gustave MOREAU, Les Sirènes au soleil couchant</vt:lpstr>
      <vt:lpstr>N° 13 Paulin Gustave MOREAU,  Les Sirènes</vt:lpstr>
      <vt:lpstr>N° 19 Constantin Johann Ulrich KRAUSS Proserpinas Compagnons transformés en sirènes 1690</vt:lpstr>
      <vt:lpstr>N° 20 Mathilde John COLLIER The Land Baby</vt:lpstr>
      <vt:lpstr>N° 21 Ylona &amp; Margot John William WATERHOUSE, Mermaid</vt:lpstr>
      <vt:lpstr>N° 28 Ali William A.BREAKSPEARE, The mermaid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N° 3 Emeline Arthur  RACKHAM, Das Rheingold  Illustration pour l’opéra de Richard Wagner</dc:title>
  <dc:creator>FAMILLES RURALES</dc:creator>
  <cp:lastModifiedBy>FAMILLES RURALES</cp:lastModifiedBy>
  <cp:revision>1</cp:revision>
  <dcterms:created xsi:type="dcterms:W3CDTF">2020-04-03T09:28:25Z</dcterms:created>
  <dcterms:modified xsi:type="dcterms:W3CDTF">2020-04-03T09:32:40Z</dcterms:modified>
</cp:coreProperties>
</file>